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 id="2147483652"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Lst>
  <p:sldSz cy="6858000" cx="12192000"/>
  <p:notesSz cx="6858000" cy="9144000"/>
  <p:embeddedFontLst>
    <p:embeddedFont>
      <p:font typeface="Arimo"/>
      <p:regular r:id="rId48"/>
      <p:bold r:id="rId49"/>
      <p:italic r:id="rId50"/>
      <p:boldItalic r:id="rId51"/>
    </p:embeddedFont>
    <p:embeddedFont>
      <p:font typeface="Helvetica Neue"/>
      <p:regular r:id="rId52"/>
      <p:bold r:id="rId53"/>
      <p:italic r:id="rId54"/>
      <p:boldItalic r:id="rId5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96">
          <p15:clr>
            <a:srgbClr val="A4A3A4"/>
          </p15:clr>
        </p15:guide>
        <p15:guide id="2">
          <p15:clr>
            <a:srgbClr val="A4A3A4"/>
          </p15:clr>
        </p15:guide>
      </p15:sldGuideLst>
    </p:ext>
    <p:ext uri="GoogleSlidesCustomDataVersion2">
      <go:slidesCustomData xmlns:go="http://customooxmlschemas.google.com/" r:id="rId56" roundtripDataSignature="AMtx7miJ27VHC5SXC0G8hn9pGe2lidEM6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691CAE22-4E39-4A97-993C-E4898C9A84CC}">
  <a:tblStyle styleId="{691CAE22-4E39-4A97-993C-E4898C9A84CC}" styleName="Table_0">
    <a:wholeTbl>
      <a:tcTxStyle b="off" i="off">
        <a:font>
          <a:latin typeface="Calibri"/>
          <a:ea typeface="Calibri"/>
          <a:cs typeface="Calibri"/>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8EBF5"/>
          </a:solidFill>
        </a:fill>
      </a:tcStyle>
    </a:wholeTbl>
    <a:band1H>
      <a:tcTxStyle b="off" i="off"/>
      <a:tcStyle>
        <a:fill>
          <a:solidFill>
            <a:srgbClr val="CDD4EA"/>
          </a:solidFill>
        </a:fill>
      </a:tcStyle>
    </a:band1H>
    <a:band2H>
      <a:tcTxStyle b="off" i="off"/>
    </a:band2H>
    <a:band1V>
      <a:tcTxStyle b="off" i="off"/>
      <a:tcStyle>
        <a:fill>
          <a:solidFill>
            <a:srgbClr val="CDD4EA"/>
          </a:solidFill>
        </a:fill>
      </a:tcStyle>
    </a:band1V>
    <a:band2V>
      <a:tcTxStyle b="off" i="off"/>
    </a:band2V>
    <a:lastCol>
      <a:tcTxStyle b="on" i="off">
        <a:font>
          <a:latin typeface="Calibri"/>
          <a:ea typeface="Calibri"/>
          <a:cs typeface="Calibri"/>
        </a:font>
        <a:schemeClr val="lt1"/>
      </a:tcTxStyle>
      <a:tcStyle>
        <a:fill>
          <a:solidFill>
            <a:schemeClr val="accent1"/>
          </a:solidFill>
        </a:fill>
      </a:tcStyle>
    </a:lastCol>
    <a:firstCol>
      <a:tcTxStyle b="on" i="off">
        <a:font>
          <a:latin typeface="Calibri"/>
          <a:ea typeface="Calibri"/>
          <a:cs typeface="Calibri"/>
        </a:font>
        <a:schemeClr val="lt1"/>
      </a:tcTxStyle>
      <a:tcStyle>
        <a:fill>
          <a:solidFill>
            <a:schemeClr val="accent1"/>
          </a:solidFill>
        </a:fill>
      </a:tcStyle>
    </a:firstCol>
    <a:lastRow>
      <a:tcTxStyle b="on" i="off">
        <a:font>
          <a:latin typeface="Calibri"/>
          <a:ea typeface="Calibri"/>
          <a:cs typeface="Calibri"/>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b="off" i="off"/>
    </a:seCell>
    <a:swCell>
      <a:tcTxStyle b="off" i="off"/>
    </a:swCell>
    <a:firstRow>
      <a:tcTxStyle b="on" i="off">
        <a:font>
          <a:latin typeface="Calibri"/>
          <a:ea typeface="Calibri"/>
          <a:cs typeface="Calibri"/>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96" orient="horz"/>
        <p:guide/>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font" Target="fonts/Arimo-regular.fntdata"/><Relationship Id="rId47" Type="http://schemas.openxmlformats.org/officeDocument/2006/relationships/slide" Target="slides/slide40.xml"/><Relationship Id="rId49" Type="http://schemas.openxmlformats.org/officeDocument/2006/relationships/font" Target="fonts/Arimo-bold.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font" Target="fonts/Arimo-boldItalic.fntdata"/><Relationship Id="rId50" Type="http://schemas.openxmlformats.org/officeDocument/2006/relationships/font" Target="fonts/Arimo-italic.fntdata"/><Relationship Id="rId53" Type="http://schemas.openxmlformats.org/officeDocument/2006/relationships/font" Target="fonts/HelveticaNeue-bold.fntdata"/><Relationship Id="rId52" Type="http://schemas.openxmlformats.org/officeDocument/2006/relationships/font" Target="fonts/HelveticaNeue-regular.fntdata"/><Relationship Id="rId11" Type="http://schemas.openxmlformats.org/officeDocument/2006/relationships/slide" Target="slides/slide4.xml"/><Relationship Id="rId55" Type="http://schemas.openxmlformats.org/officeDocument/2006/relationships/font" Target="fonts/HelveticaNeue-boldItalic.fntdata"/><Relationship Id="rId10" Type="http://schemas.openxmlformats.org/officeDocument/2006/relationships/slide" Target="slides/slide3.xml"/><Relationship Id="rId54" Type="http://schemas.openxmlformats.org/officeDocument/2006/relationships/font" Target="fonts/HelveticaNeue-italic.fntdata"/><Relationship Id="rId13" Type="http://schemas.openxmlformats.org/officeDocument/2006/relationships/slide" Target="slides/slide6.xml"/><Relationship Id="rId12" Type="http://schemas.openxmlformats.org/officeDocument/2006/relationships/slide" Target="slides/slide5.xml"/><Relationship Id="rId56" Type="http://customschemas.google.com/relationships/presentationmetadata" Target="metadata"/><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 name="Shape 36"/>
        <p:cNvGrpSpPr/>
        <p:nvPr/>
      </p:nvGrpSpPr>
      <p:grpSpPr>
        <a:xfrm>
          <a:off x="0" y="0"/>
          <a:ext cx="0" cy="0"/>
          <a:chOff x="0" y="0"/>
          <a:chExt cx="0" cy="0"/>
        </a:xfrm>
      </p:grpSpPr>
      <p:sp>
        <p:nvSpPr>
          <p:cNvPr id="37" name="Google Shape;37;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 name="Google Shape;38;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9" name="Google Shape;39;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p7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5" name="Google Shape;205;p7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06" name="Google Shape;206;p7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p8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8" name="Google Shape;218;p8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19" name="Google Shape;219;p8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p8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1" name="Google Shape;231;p8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b="1" i="0" lang="en-US" sz="1200" u="none" cap="none" strike="noStrike">
                <a:solidFill>
                  <a:schemeClr val="dk1"/>
                </a:solidFill>
                <a:latin typeface="Calibri"/>
                <a:ea typeface="Calibri"/>
                <a:cs typeface="Calibri"/>
                <a:sym typeface="Calibri"/>
              </a:rPr>
              <a:t>Flow</a:t>
            </a:r>
            <a:r>
              <a:rPr b="0" i="0" lang="en-US" sz="1200" u="none" cap="none" strike="noStrike">
                <a:solidFill>
                  <a:schemeClr val="dk1"/>
                </a:solidFill>
                <a:latin typeface="Calibri"/>
                <a:ea typeface="Calibri"/>
                <a:cs typeface="Calibri"/>
                <a:sym typeface="Calibri"/>
              </a:rPr>
              <a:t> scalars are a way of representing strings that can span multiple lines. They use quotes and escape sequences to indicate the structure and boundaries of a string. They are more compact and readable than block string scalars, but they are more limited in escaping support. Flow scalars are defined by starting with a colon (</a:t>
            </a:r>
            <a:r>
              <a:rPr lang="en-US"/>
              <a:t>:</a:t>
            </a:r>
            <a:r>
              <a:rPr b="0" i="0" lang="en-US" sz="1200" u="none" cap="none" strike="noStrike">
                <a:solidFill>
                  <a:schemeClr val="dk1"/>
                </a:solidFill>
                <a:latin typeface="Calibri"/>
                <a:ea typeface="Calibri"/>
                <a:cs typeface="Calibri"/>
                <a:sym typeface="Calibri"/>
              </a:rPr>
              <a:t>), followed by the string content. The string content can be indented to any level, but the indentation will be ignored in the output.</a:t>
            </a:r>
            <a:endParaRPr/>
          </a:p>
        </p:txBody>
      </p:sp>
      <p:sp>
        <p:nvSpPr>
          <p:cNvPr id="232" name="Google Shape;232;p8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p8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6" name="Google Shape;246;p8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47" name="Google Shape;247;p8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p8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9" name="Google Shape;259;p8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60" name="Google Shape;260;p8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p8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1" name="Google Shape;271;p8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72" name="Google Shape;272;p8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p8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3" name="Google Shape;283;p8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84" name="Google Shape;284;p8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p8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4" name="Google Shape;294;p8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lang="en-US"/>
              <a:t>docker-compose up --build </a:t>
            </a:r>
            <a:endParaRPr/>
          </a:p>
          <a:p>
            <a:pPr indent="0" lvl="0" marL="0" rtl="0" algn="l">
              <a:lnSpc>
                <a:spcPct val="100000"/>
              </a:lnSpc>
              <a:spcBef>
                <a:spcPts val="0"/>
              </a:spcBef>
              <a:spcAft>
                <a:spcPts val="0"/>
              </a:spcAft>
              <a:buSzPts val="1400"/>
              <a:buNone/>
            </a:pPr>
            <a:r>
              <a:t/>
            </a:r>
            <a:endParaRPr/>
          </a:p>
        </p:txBody>
      </p:sp>
      <p:sp>
        <p:nvSpPr>
          <p:cNvPr id="295" name="Google Shape;295;p8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p8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9" name="Google Shape;309;p8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10" name="Google Shape;310;p8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p8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6" name="Google Shape;326;p8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Give a demo on this to the students in the class</a:t>
            </a:r>
            <a:endParaRPr/>
          </a:p>
        </p:txBody>
      </p:sp>
      <p:sp>
        <p:nvSpPr>
          <p:cNvPr id="327" name="Google Shape;327;p8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 name="Shape 49"/>
        <p:cNvGrpSpPr/>
        <p:nvPr/>
      </p:nvGrpSpPr>
      <p:grpSpPr>
        <a:xfrm>
          <a:off x="0" y="0"/>
          <a:ext cx="0" cy="0"/>
          <a:chOff x="0" y="0"/>
          <a:chExt cx="0" cy="0"/>
        </a:xfrm>
      </p:grpSpPr>
      <p:sp>
        <p:nvSpPr>
          <p:cNvPr id="50" name="Google Shape;50;p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1" name="Google Shape;51;p5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2" name="Google Shape;52;p5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p8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9" name="Google Shape;349;p8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50" name="Google Shape;350;p8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p9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2" name="Google Shape;362;p9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63" name="Google Shape;363;p9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p9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8" name="Google Shape;378;p9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SzPts val="1400"/>
              <a:buNone/>
            </a:pPr>
            <a:r>
              <a:rPr b="0" i="0" lang="en-US" sz="1200" u="none" cap="none" strike="noStrike">
                <a:solidFill>
                  <a:schemeClr val="dk1"/>
                </a:solidFill>
                <a:latin typeface="Calibri"/>
                <a:ea typeface="Calibri"/>
                <a:cs typeface="Calibri"/>
                <a:sym typeface="Calibri"/>
              </a:rPr>
              <a:t>KVM is the lowest component in the stack and as a Linux kernel module, interacts directly with the hardware. It makes use of hardware-assisted virtualization supported by the CPU, in order to allow hardware-based full virtualization. QEMU sits above KVM and complements its functionality. It manages the processes of the guest systems and emulates devices being passed to them. Libvirt is the library that is used in order to control QEMU and manage the virtual machines. It uses a daemon/client model. Virt-manager is a graphical client which can be used to interact with libvirt.</a:t>
            </a:r>
            <a:endParaRPr/>
          </a:p>
          <a:p>
            <a:pPr indent="0" lvl="0" marL="0" rtl="0" algn="l">
              <a:lnSpc>
                <a:spcPct val="100000"/>
              </a:lnSpc>
              <a:spcBef>
                <a:spcPts val="0"/>
              </a:spcBef>
              <a:spcAft>
                <a:spcPts val="0"/>
              </a:spcAft>
              <a:buSzPts val="1400"/>
              <a:buNone/>
            </a:pPr>
            <a:r>
              <a:t/>
            </a:r>
            <a:endParaRPr/>
          </a:p>
        </p:txBody>
      </p:sp>
      <p:sp>
        <p:nvSpPr>
          <p:cNvPr id="379" name="Google Shape;379;p9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p92: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lang="en-US"/>
              <a:t>Try using laptop and TeamViewer to give demo, Using my test Ubuntu machine didn’t work to boot iso. Use small VM with GUI.</a:t>
            </a:r>
            <a:endParaRPr/>
          </a:p>
          <a:p>
            <a:pPr indent="0" lvl="0" marL="0" rtl="0" algn="l">
              <a:lnSpc>
                <a:spcPct val="100000"/>
              </a:lnSpc>
              <a:spcBef>
                <a:spcPts val="0"/>
              </a:spcBef>
              <a:spcAft>
                <a:spcPts val="0"/>
              </a:spcAft>
              <a:buSzPts val="1400"/>
              <a:buNone/>
            </a:pPr>
            <a:r>
              <a:rPr lang="en-US"/>
              <a:t>Connect to remote Ubuntu Desktop via Web TeamViewer (https://web.teamviewer.com/)  and show the commands and run the instance</a:t>
            </a:r>
            <a:endParaRPr/>
          </a:p>
          <a:p>
            <a:pPr indent="0" lvl="0" marL="0" rtl="0" algn="l">
              <a:lnSpc>
                <a:spcPct val="100000"/>
              </a:lnSpc>
              <a:spcBef>
                <a:spcPts val="0"/>
              </a:spcBef>
              <a:spcAft>
                <a:spcPts val="0"/>
              </a:spcAft>
              <a:buSzPts val="1400"/>
              <a:buNone/>
            </a:pPr>
            <a:r>
              <a:t/>
            </a:r>
            <a:endParaRPr/>
          </a:p>
        </p:txBody>
      </p:sp>
      <p:sp>
        <p:nvSpPr>
          <p:cNvPr id="391" name="Google Shape;391;p9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p93: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lang="en-US"/>
              <a:t>Try using laptop and TeamViewer to give demo, Using my test Ubuntu machine didn’t work to boot iso. Use small VM with GUI.</a:t>
            </a:r>
            <a:endParaRPr/>
          </a:p>
          <a:p>
            <a:pPr indent="0" lvl="0" marL="0" rtl="0" algn="l">
              <a:lnSpc>
                <a:spcPct val="100000"/>
              </a:lnSpc>
              <a:spcBef>
                <a:spcPts val="0"/>
              </a:spcBef>
              <a:spcAft>
                <a:spcPts val="0"/>
              </a:spcAft>
              <a:buSzPts val="1400"/>
              <a:buNone/>
            </a:pPr>
            <a:r>
              <a:rPr lang="en-US"/>
              <a:t>Connect to remote Ubuntu Desktop via Web TeamViewer (https://web.teamviewer.com/)  and show the commands and run the instance</a:t>
            </a:r>
            <a:endParaRPr/>
          </a:p>
        </p:txBody>
      </p:sp>
      <p:sp>
        <p:nvSpPr>
          <p:cNvPr id="412" name="Google Shape;412;p9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p9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31" name="Google Shape;431;p9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p95: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SSH to laptop and show how Virsh command works (no need to use Team Viewer here).</a:t>
            </a:r>
            <a:endParaRPr/>
          </a:p>
        </p:txBody>
      </p:sp>
      <p:sp>
        <p:nvSpPr>
          <p:cNvPr id="444" name="Google Shape;444;p9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p96: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SSH to laptop and show how Virsh command works (no need to use Team Viewer here).</a:t>
            </a:r>
            <a:endParaRPr/>
          </a:p>
        </p:txBody>
      </p:sp>
      <p:sp>
        <p:nvSpPr>
          <p:cNvPr id="457" name="Google Shape;457;p9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p97: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69" name="Google Shape;469;p9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p98: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ssh directly to the host (192.168.1.100) from putty to run virsh command</a:t>
            </a:r>
            <a:endParaRPr/>
          </a:p>
        </p:txBody>
      </p:sp>
      <p:sp>
        <p:nvSpPr>
          <p:cNvPr id="481" name="Google Shape;481;p9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p73: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2" name="Google Shape;72;p7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p99: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91" name="Google Shape;491;p9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p10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02" name="Google Shape;502;p10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03" name="Google Shape;503;p10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p10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10" name="Google Shape;510;p10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11" name="Google Shape;511;p10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 name="Shape 524"/>
        <p:cNvGrpSpPr/>
        <p:nvPr/>
      </p:nvGrpSpPr>
      <p:grpSpPr>
        <a:xfrm>
          <a:off x="0" y="0"/>
          <a:ext cx="0" cy="0"/>
          <a:chOff x="0" y="0"/>
          <a:chExt cx="0" cy="0"/>
        </a:xfrm>
      </p:grpSpPr>
      <p:sp>
        <p:nvSpPr>
          <p:cNvPr id="525" name="Google Shape;525;p10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26" name="Google Shape;526;p10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27" name="Google Shape;527;p10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 name="Shape 539"/>
        <p:cNvGrpSpPr/>
        <p:nvPr/>
      </p:nvGrpSpPr>
      <p:grpSpPr>
        <a:xfrm>
          <a:off x="0" y="0"/>
          <a:ext cx="0" cy="0"/>
          <a:chOff x="0" y="0"/>
          <a:chExt cx="0" cy="0"/>
        </a:xfrm>
      </p:grpSpPr>
      <p:sp>
        <p:nvSpPr>
          <p:cNvPr id="540" name="Google Shape;540;p10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41" name="Google Shape;541;p10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LXC is the technology allowing the segmentation of your system into independent containers, whereas LXD is a daemon running on top of LXC allowing you to manage and operate these instances in an easy and unified way. </a:t>
            </a:r>
            <a:endParaRPr/>
          </a:p>
        </p:txBody>
      </p:sp>
      <p:sp>
        <p:nvSpPr>
          <p:cNvPr id="542" name="Google Shape;542;p10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 name="Shape 548"/>
        <p:cNvGrpSpPr/>
        <p:nvPr/>
      </p:nvGrpSpPr>
      <p:grpSpPr>
        <a:xfrm>
          <a:off x="0" y="0"/>
          <a:ext cx="0" cy="0"/>
          <a:chOff x="0" y="0"/>
          <a:chExt cx="0" cy="0"/>
        </a:xfrm>
      </p:grpSpPr>
      <p:sp>
        <p:nvSpPr>
          <p:cNvPr id="549" name="Google Shape;549;p10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50" name="Google Shape;550;p10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Use WSL2 to show the class (no web TeamViewer)</a:t>
            </a:r>
            <a:endParaRPr/>
          </a:p>
        </p:txBody>
      </p:sp>
      <p:sp>
        <p:nvSpPr>
          <p:cNvPr id="551" name="Google Shape;551;p10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2" name="Shape 562"/>
        <p:cNvGrpSpPr/>
        <p:nvPr/>
      </p:nvGrpSpPr>
      <p:grpSpPr>
        <a:xfrm>
          <a:off x="0" y="0"/>
          <a:ext cx="0" cy="0"/>
          <a:chOff x="0" y="0"/>
          <a:chExt cx="0" cy="0"/>
        </a:xfrm>
      </p:grpSpPr>
      <p:sp>
        <p:nvSpPr>
          <p:cNvPr id="563" name="Google Shape;563;p10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64" name="Google Shape;564;p10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65" name="Google Shape;565;p10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 name="Shape 574"/>
        <p:cNvGrpSpPr/>
        <p:nvPr/>
      </p:nvGrpSpPr>
      <p:grpSpPr>
        <a:xfrm>
          <a:off x="0" y="0"/>
          <a:ext cx="0" cy="0"/>
          <a:chOff x="0" y="0"/>
          <a:chExt cx="0" cy="0"/>
        </a:xfrm>
      </p:grpSpPr>
      <p:sp>
        <p:nvSpPr>
          <p:cNvPr id="575" name="Google Shape;575;p10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76" name="Google Shape;576;p10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Students can walk through the commands shown in two slides ago.</a:t>
            </a:r>
            <a:endParaRPr/>
          </a:p>
        </p:txBody>
      </p:sp>
      <p:sp>
        <p:nvSpPr>
          <p:cNvPr id="577" name="Google Shape;577;p10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7" name="Shape 587"/>
        <p:cNvGrpSpPr/>
        <p:nvPr/>
      </p:nvGrpSpPr>
      <p:grpSpPr>
        <a:xfrm>
          <a:off x="0" y="0"/>
          <a:ext cx="0" cy="0"/>
          <a:chOff x="0" y="0"/>
          <a:chExt cx="0" cy="0"/>
        </a:xfrm>
      </p:grpSpPr>
      <p:sp>
        <p:nvSpPr>
          <p:cNvPr id="588" name="Google Shape;588;p10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89" name="Google Shape;589;p10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90" name="Google Shape;590;p10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5" name="Shape 595"/>
        <p:cNvGrpSpPr/>
        <p:nvPr/>
      </p:nvGrpSpPr>
      <p:grpSpPr>
        <a:xfrm>
          <a:off x="0" y="0"/>
          <a:ext cx="0" cy="0"/>
          <a:chOff x="0" y="0"/>
          <a:chExt cx="0" cy="0"/>
        </a:xfrm>
      </p:grpSpPr>
      <p:sp>
        <p:nvSpPr>
          <p:cNvPr id="596" name="Google Shape;596;p10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97" name="Google Shape;597;p10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98" name="Google Shape;598;p10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p7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0" name="Google Shape;80;p7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1" name="Google Shape;81;p7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2" name="Shape 602"/>
        <p:cNvGrpSpPr/>
        <p:nvPr/>
      </p:nvGrpSpPr>
      <p:grpSpPr>
        <a:xfrm>
          <a:off x="0" y="0"/>
          <a:ext cx="0" cy="0"/>
          <a:chOff x="0" y="0"/>
          <a:chExt cx="0" cy="0"/>
        </a:xfrm>
      </p:grpSpPr>
      <p:sp>
        <p:nvSpPr>
          <p:cNvPr id="603" name="Google Shape;603;p6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04" name="Google Shape;604;p6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Provide some cheat sheets and references for these three subjects and ask students to install them on their PCs.</a:t>
            </a:r>
            <a:endParaRPr/>
          </a:p>
        </p:txBody>
      </p:sp>
      <p:sp>
        <p:nvSpPr>
          <p:cNvPr id="605" name="Google Shape;605;p6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p7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4" name="Google Shape;94;p7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lang="en-US"/>
              <a:t>The advantage of using containers is that they only virtualize the operating system and do not require dedicated piece of hardware because they share the same kernel of the hosting system. Containers give the impression of a separate operating system however, since they're sharing the kernel, they are much cheaper than a virtual machine. </a:t>
            </a:r>
            <a:endParaRPr/>
          </a:p>
        </p:txBody>
      </p:sp>
      <p:sp>
        <p:nvSpPr>
          <p:cNvPr id="95" name="Google Shape;95;p7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p7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9" name="Google Shape;139;p7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Docker Engine: Creates, ships and runs Docker containers deployable on a physical or virtual, host locally, in a datacenter or cloud service provider.</a:t>
            </a:r>
            <a:br>
              <a:rPr lang="en-US"/>
            </a:br>
            <a:r>
              <a:rPr lang="en-US"/>
              <a:t>Registry Service (Docker Hub or Docker Trusted Registry): Cloud or server-based storage and distribution service for your images</a:t>
            </a:r>
            <a:endParaRPr/>
          </a:p>
          <a:p>
            <a:pPr indent="0" lvl="0" marL="0" rtl="0" algn="l">
              <a:lnSpc>
                <a:spcPct val="100000"/>
              </a:lnSpc>
              <a:spcBef>
                <a:spcPts val="0"/>
              </a:spcBef>
              <a:spcAft>
                <a:spcPts val="0"/>
              </a:spcAft>
              <a:buSzPts val="1400"/>
              <a:buNone/>
            </a:pPr>
            <a:r>
              <a:t/>
            </a:r>
            <a:endParaRPr/>
          </a:p>
          <a:p>
            <a:pPr indent="-228600" lvl="0" marL="457200" marR="0" rtl="0" algn="l">
              <a:lnSpc>
                <a:spcPct val="100000"/>
              </a:lnSpc>
              <a:spcBef>
                <a:spcPts val="0"/>
              </a:spcBef>
              <a:spcAft>
                <a:spcPts val="0"/>
              </a:spcAft>
              <a:buSzPts val="1400"/>
              <a:buNone/>
            </a:pPr>
            <a:r>
              <a:rPr b="1" lang="en-US"/>
              <a:t>docker run</a:t>
            </a:r>
            <a:r>
              <a:rPr lang="en-US"/>
              <a:t>: Starts a new Docker container based on a specified image.</a:t>
            </a:r>
            <a:r>
              <a:rPr b="1" lang="en-US"/>
              <a:t>--name nginx-web-server</a:t>
            </a:r>
            <a:r>
              <a:rPr lang="en-US"/>
              <a:t>: Assigns the container a name (nginx-web-server) for easier identification and management.</a:t>
            </a:r>
            <a:r>
              <a:rPr b="1" lang="en-US"/>
              <a:t>-d</a:t>
            </a:r>
            <a:r>
              <a:rPr lang="en-US"/>
              <a:t>: Runs the container in detached mode, meaning it runs in the background.</a:t>
            </a:r>
            <a:r>
              <a:rPr b="1" lang="en-US"/>
              <a:t>-p 8000:80</a:t>
            </a:r>
            <a:r>
              <a:rPr lang="en-US"/>
              <a:t>: Maps port </a:t>
            </a:r>
            <a:r>
              <a:rPr b="1" lang="en-US"/>
              <a:t>8000</a:t>
            </a:r>
            <a:r>
              <a:rPr lang="en-US"/>
              <a:t> on the host machine to port </a:t>
            </a:r>
            <a:r>
              <a:rPr b="1" lang="en-US"/>
              <a:t>80</a:t>
            </a:r>
            <a:r>
              <a:rPr lang="en-US"/>
              <a:t> inside the container.Port </a:t>
            </a:r>
            <a:r>
              <a:rPr b="1" lang="en-US"/>
              <a:t>80</a:t>
            </a:r>
            <a:r>
              <a:rPr lang="en-US"/>
              <a:t> is the default HTTP port used by Nginx.</a:t>
            </a:r>
            <a:endParaRPr/>
          </a:p>
          <a:p>
            <a:pPr indent="-228600" lvl="0" marL="457200" marR="0" rtl="0" algn="l">
              <a:lnSpc>
                <a:spcPct val="100000"/>
              </a:lnSpc>
              <a:spcBef>
                <a:spcPts val="0"/>
              </a:spcBef>
              <a:spcAft>
                <a:spcPts val="0"/>
              </a:spcAft>
              <a:buSzPts val="1400"/>
              <a:buNone/>
            </a:pPr>
            <a:r>
              <a:rPr lang="en-US"/>
              <a:t>By doing this, you can access the web server on your host machine at http://localhost:8000.</a:t>
            </a:r>
            <a:endParaRPr/>
          </a:p>
          <a:p>
            <a:pPr indent="-228600" lvl="0" marL="457200" marR="0" rtl="0" algn="l">
              <a:lnSpc>
                <a:spcPct val="100000"/>
              </a:lnSpc>
              <a:spcBef>
                <a:spcPts val="0"/>
              </a:spcBef>
              <a:spcAft>
                <a:spcPts val="0"/>
              </a:spcAft>
              <a:buSzPts val="1400"/>
              <a:buNone/>
            </a:pPr>
            <a:r>
              <a:rPr b="1" lang="en-US"/>
              <a:t>nginx</a:t>
            </a:r>
            <a:r>
              <a:rPr lang="en-US"/>
              <a:t>: Specifies the Docker image to use, in this case, the official Nginx image from Docker Hub.</a:t>
            </a:r>
            <a:endParaRPr/>
          </a:p>
        </p:txBody>
      </p:sp>
      <p:sp>
        <p:nvSpPr>
          <p:cNvPr id="140" name="Google Shape;140;p7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3" name="Google Shape;173;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4" name="Google Shape;174;p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p7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1" name="Google Shape;181;p7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2" name="Google Shape;182;p7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p7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3" name="Google Shape;193;p7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94" name="Google Shape;194;p7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3" name="Shape 13"/>
        <p:cNvGrpSpPr/>
        <p:nvPr/>
      </p:nvGrpSpPr>
      <p:grpSpPr>
        <a:xfrm>
          <a:off x="0" y="0"/>
          <a:ext cx="0" cy="0"/>
          <a:chOff x="0" y="0"/>
          <a:chExt cx="0" cy="0"/>
        </a:xfrm>
      </p:grpSpPr>
      <p:sp>
        <p:nvSpPr>
          <p:cNvPr id="14" name="Google Shape;14;p69"/>
          <p:cNvSpPr txBox="1"/>
          <p:nvPr>
            <p:ph type="title"/>
          </p:nvPr>
        </p:nvSpPr>
        <p:spPr>
          <a:xfrm>
            <a:off x="838200" y="451821"/>
            <a:ext cx="10515600" cy="894622"/>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0000A3"/>
              </a:buClr>
              <a:buSzPts val="4400"/>
              <a:buFont typeface="Calibri"/>
              <a:buNone/>
              <a:defRPr sz="4400">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 name="Google Shape;15;p69"/>
          <p:cNvSpPr txBox="1"/>
          <p:nvPr>
            <p:ph idx="12" type="sldNum"/>
          </p:nvPr>
        </p:nvSpPr>
        <p:spPr>
          <a:xfrm>
            <a:off x="9219616" y="6443089"/>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rgbClr val="7F7F7F"/>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rgbClr val="7F7F7F"/>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rgbClr val="7F7F7F"/>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rgbClr val="7F7F7F"/>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rgbClr val="7F7F7F"/>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rgbClr val="7F7F7F"/>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rgbClr val="7F7F7F"/>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rgbClr val="7F7F7F"/>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rgbClr val="7F7F7F"/>
                </a:solidFill>
                <a:latin typeface="Calibri"/>
                <a:ea typeface="Calibri"/>
                <a:cs typeface="Calibri"/>
                <a:sym typeface="Calibri"/>
              </a:defRPr>
            </a:lvl9pPr>
          </a:lstStyle>
          <a:p>
            <a:pPr indent="0" lvl="0" marL="0" rtl="0" algn="r">
              <a:spcBef>
                <a:spcPts val="0"/>
              </a:spcBef>
              <a:spcAft>
                <a:spcPts val="0"/>
              </a:spcAft>
              <a:buNone/>
            </a:pPr>
            <a:r>
              <a:rPr lang="en-US"/>
              <a:t>Introduction: 1-</a:t>
            </a: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6" name="Shape 16"/>
        <p:cNvGrpSpPr/>
        <p:nvPr/>
      </p:nvGrpSpPr>
      <p:grpSpPr>
        <a:xfrm>
          <a:off x="0" y="0"/>
          <a:ext cx="0" cy="0"/>
          <a:chOff x="0" y="0"/>
          <a:chExt cx="0" cy="0"/>
        </a:xfrm>
      </p:grpSpPr>
      <p:sp>
        <p:nvSpPr>
          <p:cNvPr id="17" name="Google Shape;17;p72"/>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rgbClr val="0000A3"/>
              </a:buClr>
              <a:buSzPts val="6000"/>
              <a:buFont typeface="Calibri"/>
              <a:buNone/>
              <a:defRPr sz="6000">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 name="Google Shape;18;p72"/>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SzPts val="2400"/>
              <a:buNone/>
              <a:defRPr sz="2400"/>
            </a:lvl1pPr>
            <a:lvl2pPr lvl="1" algn="ctr">
              <a:lnSpc>
                <a:spcPct val="90000"/>
              </a:lnSpc>
              <a:spcBef>
                <a:spcPts val="500"/>
              </a:spcBef>
              <a:spcAft>
                <a:spcPts val="0"/>
              </a:spcAft>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9" name="Google Shape;19;p72"/>
          <p:cNvSpPr txBox="1"/>
          <p:nvPr>
            <p:ph idx="12" type="sldNum"/>
          </p:nvPr>
        </p:nvSpPr>
        <p:spPr>
          <a:xfrm>
            <a:off x="9219616" y="6443089"/>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rgbClr val="7F7F7F"/>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rgbClr val="7F7F7F"/>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rgbClr val="7F7F7F"/>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rgbClr val="7F7F7F"/>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rgbClr val="7F7F7F"/>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rgbClr val="7F7F7F"/>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rgbClr val="7F7F7F"/>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rgbClr val="7F7F7F"/>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rgbClr val="7F7F7F"/>
                </a:solidFill>
                <a:latin typeface="Calibri"/>
                <a:ea typeface="Calibri"/>
                <a:cs typeface="Calibri"/>
                <a:sym typeface="Calibri"/>
              </a:defRPr>
            </a:lvl9pPr>
          </a:lstStyle>
          <a:p>
            <a:pPr indent="0" lvl="0" marL="0" rtl="0" algn="r">
              <a:spcBef>
                <a:spcPts val="0"/>
              </a:spcBef>
              <a:spcAft>
                <a:spcPts val="0"/>
              </a:spcAft>
              <a:buNone/>
            </a:pPr>
            <a:r>
              <a:rPr lang="en-US"/>
              <a:t>Introduction: 1-</a:t>
            </a: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TWO_COLUMNS" type="twoColTx">
  <p:cSld name="TITLE_AND_TWO_COLUMNS">
    <p:spTree>
      <p:nvGrpSpPr>
        <p:cNvPr id="20" name="Shape 20"/>
        <p:cNvGrpSpPr/>
        <p:nvPr/>
      </p:nvGrpSpPr>
      <p:grpSpPr>
        <a:xfrm>
          <a:off x="0" y="0"/>
          <a:ext cx="0" cy="0"/>
          <a:chOff x="0" y="0"/>
          <a:chExt cx="0" cy="0"/>
        </a:xfrm>
      </p:grpSpPr>
      <p:sp>
        <p:nvSpPr>
          <p:cNvPr id="21" name="Google Shape;21;p111"/>
          <p:cNvSpPr txBox="1"/>
          <p:nvPr>
            <p:ph type="title"/>
          </p:nvPr>
        </p:nvSpPr>
        <p:spPr>
          <a:xfrm>
            <a:off x="508000" y="274637"/>
            <a:ext cx="10972800" cy="1143200"/>
          </a:xfrm>
          <a:prstGeom prst="rect">
            <a:avLst/>
          </a:prstGeom>
          <a:noFill/>
          <a:ln>
            <a:noFill/>
          </a:ln>
        </p:spPr>
        <p:txBody>
          <a:bodyPr anchorCtr="0" anchor="t" bIns="91400" lIns="91400" spcFirstLastPara="1" rIns="91400" wrap="square" tIns="91400">
            <a:normAutofit/>
          </a:bodyPr>
          <a:lstStyle>
            <a:lvl1pPr lvl="0" algn="l">
              <a:lnSpc>
                <a:spcPct val="100000"/>
              </a:lnSpc>
              <a:spcBef>
                <a:spcPts val="0"/>
              </a:spcBef>
              <a:spcAft>
                <a:spcPts val="0"/>
              </a:spcAft>
              <a:buClr>
                <a:srgbClr val="772953"/>
              </a:buClr>
              <a:buSzPts val="3000"/>
              <a:buFont typeface="Helvetica Neue"/>
              <a:buNone/>
              <a:defRPr sz="4000">
                <a:solidFill>
                  <a:srgbClr val="772953"/>
                </a:solidFill>
                <a:latin typeface="Helvetica Neue"/>
                <a:ea typeface="Helvetica Neue"/>
                <a:cs typeface="Helvetica Neue"/>
                <a:sym typeface="Helvetica Neue"/>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p:txBody>
      </p:sp>
      <p:sp>
        <p:nvSpPr>
          <p:cNvPr id="22" name="Google Shape;22;p111"/>
          <p:cNvSpPr txBox="1"/>
          <p:nvPr>
            <p:ph idx="1" type="body"/>
          </p:nvPr>
        </p:nvSpPr>
        <p:spPr>
          <a:xfrm>
            <a:off x="6093302" y="1803401"/>
            <a:ext cx="5172401" cy="4967601"/>
          </a:xfrm>
          <a:prstGeom prst="rect">
            <a:avLst/>
          </a:prstGeom>
          <a:noFill/>
          <a:ln>
            <a:noFill/>
          </a:ln>
        </p:spPr>
        <p:txBody>
          <a:bodyPr anchorCtr="0" anchor="t" bIns="91400" lIns="91400" spcFirstLastPara="1" rIns="91400" wrap="square" tIns="91400">
            <a:normAutofit/>
          </a:bodyPr>
          <a:lstStyle>
            <a:lvl1pPr indent="-342900" lvl="0" marL="457200" algn="l">
              <a:lnSpc>
                <a:spcPct val="115000"/>
              </a:lnSpc>
              <a:spcBef>
                <a:spcPts val="800"/>
              </a:spcBef>
              <a:spcAft>
                <a:spcPts val="0"/>
              </a:spcAft>
              <a:buClr>
                <a:srgbClr val="333333"/>
              </a:buClr>
              <a:buSzPts val="1800"/>
              <a:buFont typeface="Helvetica Neue"/>
              <a:buChar char="●"/>
              <a:defRPr>
                <a:solidFill>
                  <a:srgbClr val="333333"/>
                </a:solidFill>
                <a:latin typeface="Helvetica Neue"/>
                <a:ea typeface="Helvetica Neue"/>
                <a:cs typeface="Helvetica Neue"/>
                <a:sym typeface="Helvetica Neue"/>
              </a:defRPr>
            </a:lvl1pPr>
            <a:lvl2pPr indent="-342900" lvl="1" marL="914400" algn="l">
              <a:lnSpc>
                <a:spcPct val="115000"/>
              </a:lnSpc>
              <a:spcBef>
                <a:spcPts val="800"/>
              </a:spcBef>
              <a:spcAft>
                <a:spcPts val="0"/>
              </a:spcAft>
              <a:buClr>
                <a:srgbClr val="333333"/>
              </a:buClr>
              <a:buSzPts val="1800"/>
              <a:buFont typeface="Helvetica Neue"/>
              <a:buChar char="●"/>
              <a:defRPr>
                <a:solidFill>
                  <a:srgbClr val="333333"/>
                </a:solidFill>
                <a:latin typeface="Helvetica Neue"/>
                <a:ea typeface="Helvetica Neue"/>
                <a:cs typeface="Helvetica Neue"/>
                <a:sym typeface="Helvetica Neue"/>
              </a:defRPr>
            </a:lvl2pPr>
            <a:lvl3pPr indent="-342900" lvl="2" marL="1371600" algn="l">
              <a:lnSpc>
                <a:spcPct val="115000"/>
              </a:lnSpc>
              <a:spcBef>
                <a:spcPts val="800"/>
              </a:spcBef>
              <a:spcAft>
                <a:spcPts val="0"/>
              </a:spcAft>
              <a:buClr>
                <a:srgbClr val="333333"/>
              </a:buClr>
              <a:buSzPts val="1800"/>
              <a:buFont typeface="Helvetica Neue"/>
              <a:buChar char="●"/>
              <a:defRPr>
                <a:solidFill>
                  <a:srgbClr val="333333"/>
                </a:solidFill>
                <a:latin typeface="Helvetica Neue"/>
                <a:ea typeface="Helvetica Neue"/>
                <a:cs typeface="Helvetica Neue"/>
                <a:sym typeface="Helvetica Neue"/>
              </a:defRPr>
            </a:lvl3pPr>
            <a:lvl4pPr indent="-342900" lvl="3" marL="1828800" algn="l">
              <a:lnSpc>
                <a:spcPct val="115000"/>
              </a:lnSpc>
              <a:spcBef>
                <a:spcPts val="800"/>
              </a:spcBef>
              <a:spcAft>
                <a:spcPts val="0"/>
              </a:spcAft>
              <a:buClr>
                <a:srgbClr val="333333"/>
              </a:buClr>
              <a:buSzPts val="1800"/>
              <a:buFont typeface="Helvetica Neue"/>
              <a:buChar char="●"/>
              <a:defRPr>
                <a:solidFill>
                  <a:srgbClr val="333333"/>
                </a:solidFill>
                <a:latin typeface="Helvetica Neue"/>
                <a:ea typeface="Helvetica Neue"/>
                <a:cs typeface="Helvetica Neue"/>
                <a:sym typeface="Helvetica Neue"/>
              </a:defRPr>
            </a:lvl4pPr>
            <a:lvl5pPr indent="-342900" lvl="4" marL="2286000" algn="l">
              <a:lnSpc>
                <a:spcPct val="115000"/>
              </a:lnSpc>
              <a:spcBef>
                <a:spcPts val="800"/>
              </a:spcBef>
              <a:spcAft>
                <a:spcPts val="0"/>
              </a:spcAft>
              <a:buClr>
                <a:srgbClr val="333333"/>
              </a:buClr>
              <a:buSzPts val="1800"/>
              <a:buFont typeface="Helvetica Neue"/>
              <a:buChar char="●"/>
              <a:defRPr>
                <a:solidFill>
                  <a:srgbClr val="333333"/>
                </a:solidFill>
                <a:latin typeface="Helvetica Neue"/>
                <a:ea typeface="Helvetica Neue"/>
                <a:cs typeface="Helvetica Neue"/>
                <a:sym typeface="Helvetica Neue"/>
              </a:defRPr>
            </a:lvl5pPr>
            <a:lvl6pPr indent="-342900" lvl="5" marL="2743200" algn="l">
              <a:lnSpc>
                <a:spcPct val="115000"/>
              </a:lnSpc>
              <a:spcBef>
                <a:spcPts val="0"/>
              </a:spcBef>
              <a:spcAft>
                <a:spcPts val="0"/>
              </a:spcAft>
              <a:buSzPts val="1800"/>
              <a:buChar char="■"/>
              <a:defRPr/>
            </a:lvl6pPr>
            <a:lvl7pPr indent="-342900" lvl="6" marL="3200400" algn="l">
              <a:lnSpc>
                <a:spcPct val="115000"/>
              </a:lnSpc>
              <a:spcBef>
                <a:spcPts val="0"/>
              </a:spcBef>
              <a:spcAft>
                <a:spcPts val="0"/>
              </a:spcAft>
              <a:buSzPts val="1800"/>
              <a:buChar char="●"/>
              <a:defRPr/>
            </a:lvl7pPr>
            <a:lvl8pPr indent="-342900" lvl="7" marL="3657600" algn="l">
              <a:lnSpc>
                <a:spcPct val="115000"/>
              </a:lnSpc>
              <a:spcBef>
                <a:spcPts val="0"/>
              </a:spcBef>
              <a:spcAft>
                <a:spcPts val="0"/>
              </a:spcAft>
              <a:buSzPts val="1800"/>
              <a:buChar char="○"/>
              <a:defRPr/>
            </a:lvl8pPr>
            <a:lvl9pPr indent="-342900" lvl="8" marL="4114800" algn="l">
              <a:lnSpc>
                <a:spcPct val="115000"/>
              </a:lnSpc>
              <a:spcBef>
                <a:spcPts val="0"/>
              </a:spcBef>
              <a:spcAft>
                <a:spcPts val="0"/>
              </a:spcAft>
              <a:buSzPts val="1800"/>
              <a:buChar char="■"/>
              <a:defRPr/>
            </a:lvl9pPr>
          </a:lstStyle>
          <a:p/>
        </p:txBody>
      </p:sp>
      <p:sp>
        <p:nvSpPr>
          <p:cNvPr id="23" name="Google Shape;23;p111"/>
          <p:cNvSpPr txBox="1"/>
          <p:nvPr>
            <p:ph idx="2" type="body"/>
          </p:nvPr>
        </p:nvSpPr>
        <p:spPr>
          <a:xfrm>
            <a:off x="508000" y="1803399"/>
            <a:ext cx="5030000" cy="4967603"/>
          </a:xfrm>
          <a:prstGeom prst="rect">
            <a:avLst/>
          </a:prstGeom>
          <a:noFill/>
          <a:ln>
            <a:noFill/>
          </a:ln>
        </p:spPr>
        <p:txBody>
          <a:bodyPr anchorCtr="0" anchor="t" bIns="91400" lIns="91400" spcFirstLastPara="1" rIns="91400" wrap="square" tIns="91400">
            <a:normAutofit/>
          </a:bodyPr>
          <a:lstStyle>
            <a:lvl1pPr indent="-342900" lvl="0" marL="457200" algn="l">
              <a:lnSpc>
                <a:spcPct val="115000"/>
              </a:lnSpc>
              <a:spcBef>
                <a:spcPts val="0"/>
              </a:spcBef>
              <a:spcAft>
                <a:spcPts val="0"/>
              </a:spcAft>
              <a:buSzPts val="1800"/>
              <a:buChar char="●"/>
              <a:defRPr/>
            </a:lvl1pPr>
            <a:lvl2pPr indent="-342900" lvl="1" marL="914400" algn="l">
              <a:lnSpc>
                <a:spcPct val="115000"/>
              </a:lnSpc>
              <a:spcBef>
                <a:spcPts val="0"/>
              </a:spcBef>
              <a:spcAft>
                <a:spcPts val="0"/>
              </a:spcAft>
              <a:buSzPts val="1800"/>
              <a:buChar char="○"/>
              <a:defRPr/>
            </a:lvl2pPr>
            <a:lvl3pPr indent="-342900" lvl="2" marL="1371600" algn="l">
              <a:lnSpc>
                <a:spcPct val="115000"/>
              </a:lnSpc>
              <a:spcBef>
                <a:spcPts val="0"/>
              </a:spcBef>
              <a:spcAft>
                <a:spcPts val="0"/>
              </a:spcAft>
              <a:buSzPts val="1800"/>
              <a:buChar char="■"/>
              <a:defRPr/>
            </a:lvl3pPr>
            <a:lvl4pPr indent="-342900" lvl="3" marL="1828800" algn="l">
              <a:lnSpc>
                <a:spcPct val="115000"/>
              </a:lnSpc>
              <a:spcBef>
                <a:spcPts val="0"/>
              </a:spcBef>
              <a:spcAft>
                <a:spcPts val="0"/>
              </a:spcAft>
              <a:buSzPts val="1800"/>
              <a:buChar char="●"/>
              <a:defRPr/>
            </a:lvl4pPr>
            <a:lvl5pPr indent="-342900" lvl="4" marL="2286000" algn="l">
              <a:lnSpc>
                <a:spcPct val="115000"/>
              </a:lnSpc>
              <a:spcBef>
                <a:spcPts val="0"/>
              </a:spcBef>
              <a:spcAft>
                <a:spcPts val="0"/>
              </a:spcAft>
              <a:buSzPts val="1800"/>
              <a:buChar char="○"/>
              <a:defRPr/>
            </a:lvl5pPr>
            <a:lvl6pPr indent="-342900" lvl="5" marL="2743200" algn="l">
              <a:lnSpc>
                <a:spcPct val="115000"/>
              </a:lnSpc>
              <a:spcBef>
                <a:spcPts val="0"/>
              </a:spcBef>
              <a:spcAft>
                <a:spcPts val="0"/>
              </a:spcAft>
              <a:buSzPts val="1800"/>
              <a:buChar char="■"/>
              <a:defRPr/>
            </a:lvl6pPr>
            <a:lvl7pPr indent="-342900" lvl="6" marL="3200400" algn="l">
              <a:lnSpc>
                <a:spcPct val="115000"/>
              </a:lnSpc>
              <a:spcBef>
                <a:spcPts val="0"/>
              </a:spcBef>
              <a:spcAft>
                <a:spcPts val="0"/>
              </a:spcAft>
              <a:buSzPts val="1800"/>
              <a:buChar char="●"/>
              <a:defRPr/>
            </a:lvl7pPr>
            <a:lvl8pPr indent="-342900" lvl="7" marL="3657600" algn="l">
              <a:lnSpc>
                <a:spcPct val="115000"/>
              </a:lnSpc>
              <a:spcBef>
                <a:spcPts val="0"/>
              </a:spcBef>
              <a:spcAft>
                <a:spcPts val="0"/>
              </a:spcAft>
              <a:buSzPts val="1800"/>
              <a:buChar char="○"/>
              <a:defRPr/>
            </a:lvl8pPr>
            <a:lvl9pPr indent="-342900" lvl="8" marL="4114800" algn="l">
              <a:lnSpc>
                <a:spcPct val="115000"/>
              </a:lnSpc>
              <a:spcBef>
                <a:spcPts val="0"/>
              </a:spcBef>
              <a:spcAft>
                <a:spcPts val="0"/>
              </a:spcAft>
              <a:buSzPts val="1800"/>
              <a:buChar char="■"/>
              <a:defRPr/>
            </a:lvl9pPr>
          </a:lstStyle>
          <a:p/>
        </p:txBody>
      </p:sp>
      <p:sp>
        <p:nvSpPr>
          <p:cNvPr id="24" name="Google Shape;24;p111"/>
          <p:cNvSpPr txBox="1"/>
          <p:nvPr>
            <p:ph idx="12" type="sldNum"/>
          </p:nvPr>
        </p:nvSpPr>
        <p:spPr>
          <a:xfrm>
            <a:off x="5892800" y="6187094"/>
            <a:ext cx="2844800" cy="338514"/>
          </a:xfrm>
          <a:prstGeom prst="rect">
            <a:avLst/>
          </a:prstGeom>
          <a:noFill/>
          <a:ln>
            <a:noFill/>
          </a:ln>
        </p:spPr>
        <p:txBody>
          <a:bodyPr anchorCtr="0" anchor="ctr" bIns="45700" lIns="45700" spcFirstLastPara="1" rIns="45700" wrap="square" tIns="45700">
            <a:spAutoFit/>
          </a:bodyPr>
          <a:lstStyle>
            <a:lvl1pPr indent="0" lvl="0" marL="0" marR="0" algn="r">
              <a:lnSpc>
                <a:spcPct val="100000"/>
              </a:lnSpc>
              <a:spcBef>
                <a:spcPts val="0"/>
              </a:spcBef>
              <a:spcAft>
                <a:spcPts val="0"/>
              </a:spcAft>
              <a:buClr>
                <a:srgbClr val="000000"/>
              </a:buClr>
              <a:buSzPts val="1200"/>
              <a:buFont typeface="Arial"/>
              <a:buNone/>
              <a:defRPr b="0" i="0" sz="1600" u="none" cap="none" strike="noStrike">
                <a:solidFill>
                  <a:srgbClr val="000000"/>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600" u="none" cap="none" strike="noStrike">
                <a:solidFill>
                  <a:srgbClr val="000000"/>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600" u="none" cap="none" strike="noStrike">
                <a:solidFill>
                  <a:srgbClr val="000000"/>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600" u="none" cap="none" strike="noStrike">
                <a:solidFill>
                  <a:srgbClr val="000000"/>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600" u="none" cap="none" strike="noStrike">
                <a:solidFill>
                  <a:srgbClr val="000000"/>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600" u="none" cap="none" strike="noStrike">
                <a:solidFill>
                  <a:srgbClr val="000000"/>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600" u="none" cap="none" strike="noStrike">
                <a:solidFill>
                  <a:srgbClr val="000000"/>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600" u="none" cap="none" strike="noStrike">
                <a:solidFill>
                  <a:srgbClr val="000000"/>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sz="1333">
              <a:solidFill>
                <a:srgbClr val="585858"/>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 name="Shape 29"/>
        <p:cNvGrpSpPr/>
        <p:nvPr/>
      </p:nvGrpSpPr>
      <p:grpSpPr>
        <a:xfrm>
          <a:off x="0" y="0"/>
          <a:ext cx="0" cy="0"/>
          <a:chOff x="0" y="0"/>
          <a:chExt cx="0" cy="0"/>
        </a:xfrm>
      </p:grpSpPr>
      <p:sp>
        <p:nvSpPr>
          <p:cNvPr id="30" name="Google Shape;30;p110"/>
          <p:cNvSpPr txBox="1"/>
          <p:nvPr>
            <p:ph type="title"/>
          </p:nvPr>
        </p:nvSpPr>
        <p:spPr>
          <a:xfrm>
            <a:off x="838200" y="451821"/>
            <a:ext cx="10515600" cy="894622"/>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0000A3"/>
              </a:buClr>
              <a:buSzPts val="4400"/>
              <a:buFont typeface="Calibri"/>
              <a:buNone/>
              <a:defRPr sz="4400">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p110"/>
          <p:cNvSpPr txBox="1"/>
          <p:nvPr>
            <p:ph idx="12" type="sldNum"/>
          </p:nvPr>
        </p:nvSpPr>
        <p:spPr>
          <a:xfrm>
            <a:off x="9219616" y="6443089"/>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rgbClr val="7F7F7F"/>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rgbClr val="7F7F7F"/>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rgbClr val="7F7F7F"/>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rgbClr val="7F7F7F"/>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rgbClr val="7F7F7F"/>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rgbClr val="7F7F7F"/>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rgbClr val="7F7F7F"/>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rgbClr val="7F7F7F"/>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rgbClr val="7F7F7F"/>
                </a:solidFill>
                <a:latin typeface="Calibri"/>
                <a:ea typeface="Calibri"/>
                <a:cs typeface="Calibri"/>
                <a:sym typeface="Calibri"/>
              </a:defRPr>
            </a:lvl9pPr>
          </a:lstStyle>
          <a:p>
            <a:pPr indent="0" lvl="0" marL="0" rtl="0" algn="r">
              <a:spcBef>
                <a:spcPts val="0"/>
              </a:spcBef>
              <a:spcAft>
                <a:spcPts val="0"/>
              </a:spcAft>
              <a:buNone/>
            </a:pPr>
            <a:r>
              <a:rPr lang="en-US"/>
              <a:t>Introduction: 1-</a:t>
            </a: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2" name="Shape 32"/>
        <p:cNvGrpSpPr/>
        <p:nvPr/>
      </p:nvGrpSpPr>
      <p:grpSpPr>
        <a:xfrm>
          <a:off x="0" y="0"/>
          <a:ext cx="0" cy="0"/>
          <a:chOff x="0" y="0"/>
          <a:chExt cx="0" cy="0"/>
        </a:xfrm>
      </p:grpSpPr>
      <p:sp>
        <p:nvSpPr>
          <p:cNvPr id="33" name="Google Shape;33;p112"/>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rgbClr val="0000A3"/>
              </a:buClr>
              <a:buSzPts val="6000"/>
              <a:buFont typeface="Calibri"/>
              <a:buNone/>
              <a:defRPr sz="6000">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4" name="Google Shape;34;p112"/>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SzPts val="2400"/>
              <a:buNone/>
              <a:defRPr sz="2400"/>
            </a:lvl1pPr>
            <a:lvl2pPr lvl="1" algn="ctr">
              <a:lnSpc>
                <a:spcPct val="90000"/>
              </a:lnSpc>
              <a:spcBef>
                <a:spcPts val="500"/>
              </a:spcBef>
              <a:spcAft>
                <a:spcPts val="0"/>
              </a:spcAft>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5" name="Google Shape;35;p112"/>
          <p:cNvSpPr txBox="1"/>
          <p:nvPr>
            <p:ph idx="12" type="sldNum"/>
          </p:nvPr>
        </p:nvSpPr>
        <p:spPr>
          <a:xfrm>
            <a:off x="9219616" y="6443089"/>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rgbClr val="7F7F7F"/>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rgbClr val="7F7F7F"/>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rgbClr val="7F7F7F"/>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rgbClr val="7F7F7F"/>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rgbClr val="7F7F7F"/>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rgbClr val="7F7F7F"/>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rgbClr val="7F7F7F"/>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rgbClr val="7F7F7F"/>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rgbClr val="7F7F7F"/>
                </a:solidFill>
                <a:latin typeface="Calibri"/>
                <a:ea typeface="Calibri"/>
                <a:cs typeface="Calibri"/>
                <a:sym typeface="Calibri"/>
              </a:defRPr>
            </a:lvl9pPr>
          </a:lstStyle>
          <a:p>
            <a:pPr indent="0" lvl="0" marL="0" rtl="0" algn="r">
              <a:spcBef>
                <a:spcPts val="0"/>
              </a:spcBef>
              <a:spcAft>
                <a:spcPts val="0"/>
              </a:spcAft>
              <a:buNone/>
            </a:pPr>
            <a:r>
              <a:rPr lang="en-US"/>
              <a:t>Introduction: 1-</a:t>
            </a: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theme" Target="../theme/theme2.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slideLayout" Target="../slideLayouts/slideLayout5.xml"/><Relationship Id="rId3"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68"/>
          <p:cNvSpPr txBox="1"/>
          <p:nvPr>
            <p:ph type="title"/>
          </p:nvPr>
        </p:nvSpPr>
        <p:spPr>
          <a:xfrm>
            <a:off x="838200" y="451821"/>
            <a:ext cx="10515600" cy="894622"/>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rgbClr val="0000A3"/>
              </a:buClr>
              <a:buSzPts val="4000"/>
              <a:buFont typeface="Calibri"/>
              <a:buNone/>
              <a:defRPr b="1" i="0" sz="4000" u="none" cap="none" strike="noStrike">
                <a:solidFill>
                  <a:srgbClr val="0000A3"/>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68"/>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rgbClr val="0000A3"/>
              </a:buClr>
              <a:buSzPts val="2800"/>
              <a:buFont typeface="Noto Sans Symbols"/>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rgbClr val="0000A8"/>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68"/>
          <p:cNvSpPr txBox="1"/>
          <p:nvPr>
            <p:ph idx="12" type="sldNum"/>
          </p:nvPr>
        </p:nvSpPr>
        <p:spPr>
          <a:xfrm>
            <a:off x="9219616" y="6443089"/>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rgbClr val="7F7F7F"/>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rgbClr val="7F7F7F"/>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rgbClr val="7F7F7F"/>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rgbClr val="7F7F7F"/>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rgbClr val="7F7F7F"/>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rgbClr val="7F7F7F"/>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rgbClr val="7F7F7F"/>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rgbClr val="7F7F7F"/>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rgbClr val="7F7F7F"/>
                </a:solidFill>
                <a:latin typeface="Calibri"/>
                <a:ea typeface="Calibri"/>
                <a:cs typeface="Calibri"/>
                <a:sym typeface="Calibri"/>
              </a:defRPr>
            </a:lvl9pPr>
          </a:lstStyle>
          <a:p>
            <a:pPr indent="0" lvl="0" marL="0" rtl="0" algn="r">
              <a:spcBef>
                <a:spcPts val="0"/>
              </a:spcBef>
              <a:spcAft>
                <a:spcPts val="0"/>
              </a:spcAft>
              <a:buNone/>
            </a:pPr>
            <a:r>
              <a:rPr lang="en-US"/>
              <a:t>Introduction: 1-</a:t>
            </a: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 name="Shape 25"/>
        <p:cNvGrpSpPr/>
        <p:nvPr/>
      </p:nvGrpSpPr>
      <p:grpSpPr>
        <a:xfrm>
          <a:off x="0" y="0"/>
          <a:ext cx="0" cy="0"/>
          <a:chOff x="0" y="0"/>
          <a:chExt cx="0" cy="0"/>
        </a:xfrm>
      </p:grpSpPr>
      <p:sp>
        <p:nvSpPr>
          <p:cNvPr id="26" name="Google Shape;26;p109"/>
          <p:cNvSpPr txBox="1"/>
          <p:nvPr>
            <p:ph type="title"/>
          </p:nvPr>
        </p:nvSpPr>
        <p:spPr>
          <a:xfrm>
            <a:off x="838200" y="451821"/>
            <a:ext cx="10515600" cy="894622"/>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rgbClr val="0000A3"/>
              </a:buClr>
              <a:buSzPts val="4000"/>
              <a:buFont typeface="Calibri"/>
              <a:buNone/>
              <a:defRPr b="1" i="0" sz="4000" u="none" cap="none" strike="noStrike">
                <a:solidFill>
                  <a:srgbClr val="0000A3"/>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7" name="Google Shape;27;p109"/>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rgbClr val="0000A3"/>
              </a:buClr>
              <a:buSzPts val="2800"/>
              <a:buFont typeface="Noto Sans Symbols"/>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rgbClr val="0000A8"/>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8" name="Google Shape;28;p109"/>
          <p:cNvSpPr txBox="1"/>
          <p:nvPr>
            <p:ph idx="12" type="sldNum"/>
          </p:nvPr>
        </p:nvSpPr>
        <p:spPr>
          <a:xfrm>
            <a:off x="9219616" y="6443089"/>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rgbClr val="7F7F7F"/>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rgbClr val="7F7F7F"/>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rgbClr val="7F7F7F"/>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rgbClr val="7F7F7F"/>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rgbClr val="7F7F7F"/>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rgbClr val="7F7F7F"/>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rgbClr val="7F7F7F"/>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rgbClr val="7F7F7F"/>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rgbClr val="7F7F7F"/>
                </a:solidFill>
                <a:latin typeface="Calibri"/>
                <a:ea typeface="Calibri"/>
                <a:cs typeface="Calibri"/>
                <a:sym typeface="Calibri"/>
              </a:defRPr>
            </a:lvl9pPr>
          </a:lstStyle>
          <a:p>
            <a:pPr indent="0" lvl="0" marL="0" rtl="0" algn="r">
              <a:spcBef>
                <a:spcPts val="0"/>
              </a:spcBef>
              <a:spcAft>
                <a:spcPts val="0"/>
              </a:spcAft>
              <a:buNone/>
            </a:pPr>
            <a:r>
              <a:rPr lang="en-US"/>
              <a:t>Introduction: 1-</a:t>
            </a: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53" r:id="rId1"/>
    <p:sldLayoutId id="2147483654" r:id="rId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8.png"/><Relationship Id="rId4" Type="http://schemas.openxmlformats.org/officeDocument/2006/relationships/hyperlink" Target="mailto:ssajjaditorshizi@bcit.ca" TargetMode="External"/><Relationship Id="rId5" Type="http://schemas.openxmlformats.org/officeDocument/2006/relationships/image" Target="../media/image4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8.png"/><Relationship Id="rId4" Type="http://schemas.openxmlformats.org/officeDocument/2006/relationships/image" Target="../media/image13.png"/><Relationship Id="rId5"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8.png"/><Relationship Id="rId4" Type="http://schemas.openxmlformats.org/officeDocument/2006/relationships/image" Target="../media/image26.png"/><Relationship Id="rId5" Type="http://schemas.openxmlformats.org/officeDocument/2006/relationships/image" Target="../media/image2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8.png"/><Relationship Id="rId4" Type="http://schemas.openxmlformats.org/officeDocument/2006/relationships/image" Target="../media/image32.png"/><Relationship Id="rId5" Type="http://schemas.openxmlformats.org/officeDocument/2006/relationships/image" Target="../media/image9.png"/><Relationship Id="rId6" Type="http://schemas.openxmlformats.org/officeDocument/2006/relationships/image" Target="../media/image25.png"/><Relationship Id="rId7" Type="http://schemas.openxmlformats.org/officeDocument/2006/relationships/image" Target="../media/image11.png"/><Relationship Id="rId8" Type="http://schemas.openxmlformats.org/officeDocument/2006/relationships/image" Target="../media/image2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8.png"/><Relationship Id="rId4" Type="http://schemas.openxmlformats.org/officeDocument/2006/relationships/image" Target="../media/image12.png"/><Relationship Id="rId5" Type="http://schemas.openxmlformats.org/officeDocument/2006/relationships/image" Target="../media/image2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8.png"/><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8.png"/><Relationship Id="rId4" Type="http://schemas.openxmlformats.org/officeDocument/2006/relationships/image" Target="../media/image17.png"/><Relationship Id="rId5" Type="http://schemas.openxmlformats.org/officeDocument/2006/relationships/image" Target="../media/image1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8.png"/><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image" Target="../media/image8.png"/><Relationship Id="rId4" Type="http://schemas.openxmlformats.org/officeDocument/2006/relationships/image" Target="../media/image6.png"/><Relationship Id="rId10" Type="http://schemas.openxmlformats.org/officeDocument/2006/relationships/image" Target="../media/image53.png"/><Relationship Id="rId9" Type="http://schemas.openxmlformats.org/officeDocument/2006/relationships/image" Target="../media/image14.png"/><Relationship Id="rId5" Type="http://schemas.openxmlformats.org/officeDocument/2006/relationships/image" Target="../media/image4.png"/><Relationship Id="rId6" Type="http://schemas.openxmlformats.org/officeDocument/2006/relationships/image" Target="../media/image7.png"/><Relationship Id="rId7" Type="http://schemas.openxmlformats.org/officeDocument/2006/relationships/image" Target="../media/image15.png"/><Relationship Id="rId8" Type="http://schemas.openxmlformats.org/officeDocument/2006/relationships/image" Target="../media/image2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8.png"/><Relationship Id="rId4" Type="http://schemas.openxmlformats.org/officeDocument/2006/relationships/image" Target="../media/image37.png"/><Relationship Id="rId5" Type="http://schemas.openxmlformats.org/officeDocument/2006/relationships/image" Target="../media/image5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8.png"/><Relationship Id="rId4" Type="http://schemas.openxmlformats.org/officeDocument/2006/relationships/image" Target="../media/image21.png"/><Relationship Id="rId5" Type="http://schemas.openxmlformats.org/officeDocument/2006/relationships/image" Target="../media/image4.png"/><Relationship Id="rId6" Type="http://schemas.openxmlformats.org/officeDocument/2006/relationships/image" Target="../media/image5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8.png"/><Relationship Id="rId4" Type="http://schemas.openxmlformats.org/officeDocument/2006/relationships/image" Target="../media/image4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8.png"/><Relationship Id="rId4" Type="http://schemas.openxmlformats.org/officeDocument/2006/relationships/image" Target="../media/image4.png"/><Relationship Id="rId5" Type="http://schemas.openxmlformats.org/officeDocument/2006/relationships/hyperlink" Target="http://tinycorelinux.net/14.x/x86_64/release/TinyCore-current.iso" TargetMode="External"/><Relationship Id="rId6" Type="http://schemas.openxmlformats.org/officeDocument/2006/relationships/image" Target="../media/image39.png"/><Relationship Id="rId7" Type="http://schemas.openxmlformats.org/officeDocument/2006/relationships/image" Target="../media/image5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8.png"/><Relationship Id="rId4" Type="http://schemas.openxmlformats.org/officeDocument/2006/relationships/image" Target="../media/image4.png"/><Relationship Id="rId5" Type="http://schemas.openxmlformats.org/officeDocument/2006/relationships/image" Target="../media/image5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8.png"/><Relationship Id="rId4" Type="http://schemas.openxmlformats.org/officeDocument/2006/relationships/image" Target="../media/image38.png"/><Relationship Id="rId5" Type="http://schemas.openxmlformats.org/officeDocument/2006/relationships/image" Target="../media/image35.png"/><Relationship Id="rId6" Type="http://schemas.openxmlformats.org/officeDocument/2006/relationships/image" Target="../media/image2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8.png"/><Relationship Id="rId4" Type="http://schemas.openxmlformats.org/officeDocument/2006/relationships/image" Target="../media/image38.png"/><Relationship Id="rId5" Type="http://schemas.openxmlformats.org/officeDocument/2006/relationships/image" Target="../media/image35.png"/><Relationship Id="rId6" Type="http://schemas.openxmlformats.org/officeDocument/2006/relationships/image" Target="../media/image2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8.png"/><Relationship Id="rId4" Type="http://schemas.openxmlformats.org/officeDocument/2006/relationships/image" Target="../media/image38.png"/><Relationship Id="rId5" Type="http://schemas.openxmlformats.org/officeDocument/2006/relationships/image" Target="../media/image35.png"/><Relationship Id="rId6" Type="http://schemas.openxmlformats.org/officeDocument/2006/relationships/image" Target="../media/image21.png"/><Relationship Id="rId7" Type="http://schemas.openxmlformats.org/officeDocument/2006/relationships/hyperlink" Target="https://libvirt.org/formatdomain.html"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8.png"/><Relationship Id="rId4" Type="http://schemas.openxmlformats.org/officeDocument/2006/relationships/image" Target="../media/image4.png"/><Relationship Id="rId5" Type="http://schemas.openxmlformats.org/officeDocument/2006/relationships/image" Target="../media/image53.png"/><Relationship Id="rId6" Type="http://schemas.openxmlformats.org/officeDocument/2006/relationships/image" Target="../media/image4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8.png"/><Relationship Id="rId4" Type="http://schemas.openxmlformats.org/officeDocument/2006/relationships/image" Target="../media/image35.png"/><Relationship Id="rId5" Type="http://schemas.openxmlformats.org/officeDocument/2006/relationships/image" Target="../media/image4.png"/><Relationship Id="rId6" Type="http://schemas.openxmlformats.org/officeDocument/2006/relationships/image" Target="../media/image5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5.png"/><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8.png"/><Relationship Id="rId4" Type="http://schemas.openxmlformats.org/officeDocument/2006/relationships/image" Target="../media/image4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8.png"/><Relationship Id="rId4" Type="http://schemas.openxmlformats.org/officeDocument/2006/relationships/image" Target="../media/image4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8.png"/><Relationship Id="rId4" Type="http://schemas.openxmlformats.org/officeDocument/2006/relationships/image" Target="../media/image46.png"/><Relationship Id="rId5" Type="http://schemas.openxmlformats.org/officeDocument/2006/relationships/hyperlink" Target="https://canonical.com/lxd" TargetMode="External"/><Relationship Id="rId6" Type="http://schemas.openxmlformats.org/officeDocument/2006/relationships/hyperlink" Target="https://documentation.ubuntu.com/lxd/en/latest/explanation/lxd_lxc/"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8.png"/><Relationship Id="rId4" Type="http://schemas.openxmlformats.org/officeDocument/2006/relationships/image" Target="../media/image42.png"/><Relationship Id="rId5" Type="http://schemas.openxmlformats.org/officeDocument/2006/relationships/image" Target="../media/image4.png"/><Relationship Id="rId6" Type="http://schemas.openxmlformats.org/officeDocument/2006/relationships/image" Target="../media/image5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8.png"/><Relationship Id="rId4" Type="http://schemas.openxmlformats.org/officeDocument/2006/relationships/hyperlink" Target="https://canonical.com/lxd" TargetMode="External"/><Relationship Id="rId5" Type="http://schemas.openxmlformats.org/officeDocument/2006/relationships/hyperlink" Target="https://documentation.ubuntu.com/lxd/en/latest/explanation/lxd_lxc/"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8.png"/><Relationship Id="rId4" Type="http://schemas.openxmlformats.org/officeDocument/2006/relationships/image" Target="../media/image50.png"/><Relationship Id="rId5" Type="http://schemas.openxmlformats.org/officeDocument/2006/relationships/image" Target="../media/image42.png"/><Relationship Id="rId6" Type="http://schemas.openxmlformats.org/officeDocument/2006/relationships/image" Target="../media/image4.png"/><Relationship Id="rId7" Type="http://schemas.openxmlformats.org/officeDocument/2006/relationships/image" Target="../media/image5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8.png"/><Relationship Id="rId4" Type="http://schemas.openxmlformats.org/officeDocument/2006/relationships/image" Target="../media/image37.png"/><Relationship Id="rId5" Type="http://schemas.openxmlformats.org/officeDocument/2006/relationships/image" Target="../media/image4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8.png"/><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8.png"/><Relationship Id="rId4" Type="http://schemas.openxmlformats.org/officeDocument/2006/relationships/image" Target="../media/image4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8.png"/><Relationship Id="rId4" Type="http://schemas.openxmlformats.org/officeDocument/2006/relationships/image" Target="../media/image51.png"/><Relationship Id="rId5" Type="http://schemas.openxmlformats.org/officeDocument/2006/relationships/image" Target="../media/image3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8.png"/><Relationship Id="rId4" Type="http://schemas.openxmlformats.org/officeDocument/2006/relationships/image" Target="../media/image30.png"/><Relationship Id="rId5"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8.png"/><Relationship Id="rId4" Type="http://schemas.openxmlformats.org/officeDocument/2006/relationships/image" Target="../media/image10.png"/><Relationship Id="rId5" Type="http://schemas.openxmlformats.org/officeDocument/2006/relationships/image" Target="../media/image3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 name="Shape 40"/>
        <p:cNvGrpSpPr/>
        <p:nvPr/>
      </p:nvGrpSpPr>
      <p:grpSpPr>
        <a:xfrm>
          <a:off x="0" y="0"/>
          <a:ext cx="0" cy="0"/>
          <a:chOff x="0" y="0"/>
          <a:chExt cx="0" cy="0"/>
        </a:xfrm>
      </p:grpSpPr>
      <p:pic>
        <p:nvPicPr>
          <p:cNvPr descr="A picture containing drawing&#10;&#10;Description automatically generated" id="41" name="Google Shape;41;p1"/>
          <p:cNvPicPr preferRelativeResize="0"/>
          <p:nvPr/>
        </p:nvPicPr>
        <p:blipFill rotWithShape="1">
          <a:blip r:embed="rId3">
            <a:alphaModFix/>
          </a:blip>
          <a:srcRect b="0" l="0" r="0" t="0"/>
          <a:stretch/>
        </p:blipFill>
        <p:spPr>
          <a:xfrm>
            <a:off x="0" y="5573088"/>
            <a:ext cx="1417834" cy="1284912"/>
          </a:xfrm>
          <a:prstGeom prst="rect">
            <a:avLst/>
          </a:prstGeom>
          <a:noFill/>
          <a:ln>
            <a:noFill/>
          </a:ln>
        </p:spPr>
      </p:pic>
      <p:sp>
        <p:nvSpPr>
          <p:cNvPr id="42" name="Google Shape;42;p1"/>
          <p:cNvSpPr/>
          <p:nvPr/>
        </p:nvSpPr>
        <p:spPr>
          <a:xfrm>
            <a:off x="335280" y="387324"/>
            <a:ext cx="5902960" cy="64629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600"/>
              <a:buFont typeface="Arial"/>
              <a:buNone/>
            </a:pPr>
            <a:r>
              <a:rPr b="1" i="0" lang="en-US" sz="3600" u="none" cap="none" strike="noStrike">
                <a:solidFill>
                  <a:srgbClr val="003C71"/>
                </a:solidFill>
                <a:latin typeface="Arial"/>
                <a:ea typeface="Arial"/>
                <a:cs typeface="Arial"/>
                <a:sym typeface="Arial"/>
              </a:rPr>
              <a:t>Applied Virtual Networks</a:t>
            </a:r>
            <a:endParaRPr b="1" i="0" sz="3600" u="none" cap="none" strike="noStrike">
              <a:solidFill>
                <a:srgbClr val="003C71"/>
              </a:solidFill>
              <a:latin typeface="Arial"/>
              <a:ea typeface="Arial"/>
              <a:cs typeface="Arial"/>
              <a:sym typeface="Arial"/>
            </a:endParaRPr>
          </a:p>
        </p:txBody>
      </p:sp>
      <p:sp>
        <p:nvSpPr>
          <p:cNvPr id="43" name="Google Shape;43;p1"/>
          <p:cNvSpPr/>
          <p:nvPr/>
        </p:nvSpPr>
        <p:spPr>
          <a:xfrm>
            <a:off x="2226342" y="1033614"/>
            <a:ext cx="2280322" cy="52318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rgbClr val="003C71"/>
                </a:solidFill>
                <a:latin typeface="Arial"/>
                <a:ea typeface="Arial"/>
                <a:cs typeface="Arial"/>
                <a:sym typeface="Arial"/>
              </a:rPr>
              <a:t>COMP 4912</a:t>
            </a:r>
            <a:endParaRPr b="1" i="0" sz="2800" u="none" cap="none" strike="noStrike">
              <a:solidFill>
                <a:srgbClr val="003C71"/>
              </a:solidFill>
              <a:latin typeface="Arial"/>
              <a:ea typeface="Arial"/>
              <a:cs typeface="Arial"/>
              <a:sym typeface="Arial"/>
            </a:endParaRPr>
          </a:p>
        </p:txBody>
      </p:sp>
      <p:sp>
        <p:nvSpPr>
          <p:cNvPr id="44" name="Google Shape;44;p1"/>
          <p:cNvSpPr/>
          <p:nvPr/>
        </p:nvSpPr>
        <p:spPr>
          <a:xfrm>
            <a:off x="854086" y="2439678"/>
            <a:ext cx="4601103" cy="95406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0" i="0" lang="en-US" sz="2800" u="none" cap="none" strike="noStrike">
                <a:solidFill>
                  <a:srgbClr val="003C71"/>
                </a:solidFill>
                <a:latin typeface="Arial"/>
                <a:ea typeface="Arial"/>
                <a:cs typeface="Arial"/>
                <a:sym typeface="Arial"/>
              </a:rPr>
              <a:t>Instructor:</a:t>
            </a:r>
            <a:r>
              <a:rPr b="1" i="0" lang="en-US" sz="2800" u="none" cap="none" strike="noStrike">
                <a:solidFill>
                  <a:srgbClr val="003C71"/>
                </a:solidFill>
                <a:latin typeface="Arial"/>
                <a:ea typeface="Arial"/>
                <a:cs typeface="Arial"/>
                <a:sym typeface="Arial"/>
              </a:rPr>
              <a:t> Dawood Sajjadi </a:t>
            </a:r>
            <a:endParaRPr b="1" i="0" sz="2800" u="none" cap="none" strike="noStrike">
              <a:solidFill>
                <a:srgbClr val="003C7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rgbClr val="003C71"/>
                </a:solidFill>
                <a:latin typeface="Arial"/>
                <a:ea typeface="Arial"/>
                <a:cs typeface="Arial"/>
                <a:sym typeface="Arial"/>
              </a:rPr>
              <a:t>	        </a:t>
            </a:r>
            <a:r>
              <a:rPr b="0" i="0" lang="en-US" sz="2000" u="none" cap="none" strike="noStrike">
                <a:solidFill>
                  <a:srgbClr val="003C71"/>
                </a:solidFill>
                <a:latin typeface="Arial"/>
                <a:ea typeface="Arial"/>
                <a:cs typeface="Arial"/>
                <a:sym typeface="Arial"/>
              </a:rPr>
              <a:t>PhD, SMIEEE, CISSP</a:t>
            </a:r>
            <a:endParaRPr b="0" i="0" sz="1400" u="none" cap="none" strike="noStrike">
              <a:solidFill>
                <a:srgbClr val="000000"/>
              </a:solidFill>
              <a:latin typeface="Arial"/>
              <a:ea typeface="Arial"/>
              <a:cs typeface="Arial"/>
              <a:sym typeface="Arial"/>
            </a:endParaRPr>
          </a:p>
        </p:txBody>
      </p:sp>
      <p:sp>
        <p:nvSpPr>
          <p:cNvPr id="45" name="Google Shape;45;p1"/>
          <p:cNvSpPr/>
          <p:nvPr/>
        </p:nvSpPr>
        <p:spPr>
          <a:xfrm>
            <a:off x="2317558" y="4547847"/>
            <a:ext cx="3019171" cy="46162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003C71"/>
                </a:solidFill>
                <a:latin typeface="Arial"/>
                <a:ea typeface="Arial"/>
                <a:cs typeface="Arial"/>
                <a:sym typeface="Arial"/>
              </a:rPr>
              <a:t>Winter-Spring 2025</a:t>
            </a:r>
            <a:endParaRPr b="1" i="0" sz="2400" u="none" cap="none" strike="noStrike">
              <a:solidFill>
                <a:srgbClr val="003C71"/>
              </a:solidFill>
              <a:latin typeface="Arial"/>
              <a:ea typeface="Arial"/>
              <a:cs typeface="Arial"/>
              <a:sym typeface="Arial"/>
            </a:endParaRPr>
          </a:p>
        </p:txBody>
      </p:sp>
      <p:sp>
        <p:nvSpPr>
          <p:cNvPr id="46" name="Google Shape;46;p1"/>
          <p:cNvSpPr/>
          <p:nvPr/>
        </p:nvSpPr>
        <p:spPr>
          <a:xfrm>
            <a:off x="2205577" y="3393745"/>
            <a:ext cx="3345714" cy="43084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200"/>
              <a:buFont typeface="Arial"/>
              <a:buNone/>
            </a:pPr>
            <a:r>
              <a:rPr b="0" i="0" lang="en-US" sz="2200" u="sng" cap="none" strike="noStrike">
                <a:solidFill>
                  <a:srgbClr val="003C71"/>
                </a:solidFill>
                <a:latin typeface="Arial"/>
                <a:ea typeface="Arial"/>
                <a:cs typeface="Arial"/>
                <a:sym typeface="Arial"/>
                <a:hlinkClick r:id="rId4">
                  <a:extLst>
                    <a:ext uri="{A12FA001-AC4F-418D-AE19-62706E023703}">
                      <ahyp:hlinkClr val="tx"/>
                    </a:ext>
                  </a:extLst>
                </a:hlinkClick>
              </a:rPr>
              <a:t>ssajjaditorshizi@bcit.ca</a:t>
            </a:r>
            <a:endParaRPr b="0" i="0" sz="2200" u="none" cap="none" strike="noStrike">
              <a:solidFill>
                <a:srgbClr val="003C71"/>
              </a:solidFill>
              <a:latin typeface="Arial"/>
              <a:ea typeface="Arial"/>
              <a:cs typeface="Arial"/>
              <a:sym typeface="Arial"/>
            </a:endParaRPr>
          </a:p>
        </p:txBody>
      </p:sp>
      <p:sp>
        <p:nvSpPr>
          <p:cNvPr id="47" name="Google Shape;47;p1"/>
          <p:cNvSpPr/>
          <p:nvPr/>
        </p:nvSpPr>
        <p:spPr>
          <a:xfrm>
            <a:off x="2596074" y="5009471"/>
            <a:ext cx="2462137" cy="46166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Arial"/>
              <a:buNone/>
            </a:pPr>
            <a:r>
              <a:rPr b="1" i="0" lang="en-US" sz="2400" u="none" cap="none" strike="noStrike">
                <a:solidFill>
                  <a:srgbClr val="003C71"/>
                </a:solidFill>
                <a:latin typeface="Arial"/>
                <a:ea typeface="Arial"/>
                <a:cs typeface="Arial"/>
                <a:sym typeface="Arial"/>
              </a:rPr>
              <a:t>Week #3</a:t>
            </a:r>
            <a:endParaRPr b="1" i="0" sz="2400" u="none" cap="none" strike="noStrike">
              <a:solidFill>
                <a:srgbClr val="003C71"/>
              </a:solidFill>
              <a:latin typeface="Arial"/>
              <a:ea typeface="Arial"/>
              <a:cs typeface="Arial"/>
              <a:sym typeface="Arial"/>
            </a:endParaRPr>
          </a:p>
        </p:txBody>
      </p:sp>
      <p:pic>
        <p:nvPicPr>
          <p:cNvPr id="48" name="Google Shape;48;p1"/>
          <p:cNvPicPr preferRelativeResize="0"/>
          <p:nvPr/>
        </p:nvPicPr>
        <p:blipFill rotWithShape="1">
          <a:blip r:embed="rId5">
            <a:alphaModFix/>
          </a:blip>
          <a:srcRect b="0" l="29173" r="29013" t="7943"/>
          <a:stretch/>
        </p:blipFill>
        <p:spPr>
          <a:xfrm>
            <a:off x="6688195" y="95205"/>
            <a:ext cx="5243760" cy="6597081"/>
          </a:xfrm>
          <a:prstGeom prst="roundRect">
            <a:avLst>
              <a:gd fmla="val 8594" name="adj"/>
            </a:avLst>
          </a:prstGeom>
          <a:solidFill>
            <a:srgbClr val="ECECEC"/>
          </a:solid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pic>
        <p:nvPicPr>
          <p:cNvPr descr="A picture containing drawing&#10;&#10;Description automatically generated" id="208" name="Google Shape;208;p79"/>
          <p:cNvPicPr preferRelativeResize="0"/>
          <p:nvPr/>
        </p:nvPicPr>
        <p:blipFill rotWithShape="1">
          <a:blip r:embed="rId3">
            <a:alphaModFix/>
          </a:blip>
          <a:srcRect b="0" l="0" r="0" t="0"/>
          <a:stretch/>
        </p:blipFill>
        <p:spPr>
          <a:xfrm>
            <a:off x="0" y="5573088"/>
            <a:ext cx="1417834" cy="1284912"/>
          </a:xfrm>
          <a:prstGeom prst="rect">
            <a:avLst/>
          </a:prstGeom>
          <a:noFill/>
          <a:ln>
            <a:noFill/>
          </a:ln>
        </p:spPr>
      </p:pic>
      <p:sp>
        <p:nvSpPr>
          <p:cNvPr id="209" name="Google Shape;209;p79"/>
          <p:cNvSpPr/>
          <p:nvPr/>
        </p:nvSpPr>
        <p:spPr>
          <a:xfrm>
            <a:off x="212128" y="162623"/>
            <a:ext cx="2754592"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3C71"/>
              </a:buClr>
              <a:buSzPts val="3200"/>
              <a:buFont typeface="Arial"/>
              <a:buNone/>
            </a:pPr>
            <a:r>
              <a:rPr b="1" i="0" lang="en-US" sz="3200" u="none" cap="none" strike="noStrike">
                <a:solidFill>
                  <a:srgbClr val="003C71"/>
                </a:solidFill>
                <a:latin typeface="Arial"/>
                <a:ea typeface="Arial"/>
                <a:cs typeface="Arial"/>
                <a:sym typeface="Arial"/>
              </a:rPr>
              <a:t>YAML Intro</a:t>
            </a:r>
            <a:endParaRPr b="1" i="0" sz="3200" u="none" cap="none" strike="noStrike">
              <a:solidFill>
                <a:srgbClr val="003C71"/>
              </a:solidFill>
              <a:latin typeface="Arial"/>
              <a:ea typeface="Arial"/>
              <a:cs typeface="Arial"/>
              <a:sym typeface="Arial"/>
            </a:endParaRPr>
          </a:p>
        </p:txBody>
      </p:sp>
      <p:pic>
        <p:nvPicPr>
          <p:cNvPr id="210" name="Google Shape;210;p79"/>
          <p:cNvPicPr preferRelativeResize="0"/>
          <p:nvPr/>
        </p:nvPicPr>
        <p:blipFill rotWithShape="1">
          <a:blip r:embed="rId4">
            <a:alphaModFix/>
          </a:blip>
          <a:srcRect b="0" l="0" r="5866" t="18678"/>
          <a:stretch/>
        </p:blipFill>
        <p:spPr>
          <a:xfrm>
            <a:off x="381634" y="1455283"/>
            <a:ext cx="4413886" cy="2875280"/>
          </a:xfrm>
          <a:prstGeom prst="rect">
            <a:avLst/>
          </a:prstGeom>
          <a:noFill/>
          <a:ln cap="flat" cmpd="sng" w="9525">
            <a:solidFill>
              <a:schemeClr val="dk1"/>
            </a:solidFill>
            <a:prstDash val="solid"/>
            <a:round/>
            <a:headEnd len="sm" w="sm" type="none"/>
            <a:tailEnd len="sm" w="sm" type="none"/>
          </a:ln>
        </p:spPr>
      </p:pic>
      <p:sp>
        <p:nvSpPr>
          <p:cNvPr id="211" name="Google Shape;211;p79"/>
          <p:cNvSpPr/>
          <p:nvPr/>
        </p:nvSpPr>
        <p:spPr>
          <a:xfrm>
            <a:off x="303812" y="901285"/>
            <a:ext cx="2662908"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000" u="none" cap="none" strike="noStrike">
                <a:solidFill>
                  <a:srgbClr val="000000"/>
                </a:solidFill>
                <a:latin typeface="Arial"/>
                <a:ea typeface="Arial"/>
                <a:cs typeface="Arial"/>
                <a:sym typeface="Arial"/>
              </a:rPr>
              <a:t>Using </a:t>
            </a:r>
            <a:r>
              <a:rPr b="1" i="0" lang="en-US" sz="2000" u="none" cap="none" strike="noStrike">
                <a:solidFill>
                  <a:srgbClr val="FF0000"/>
                </a:solidFill>
                <a:latin typeface="Arial"/>
                <a:ea typeface="Arial"/>
                <a:cs typeface="Arial"/>
                <a:sym typeface="Arial"/>
              </a:rPr>
              <a:t>Lists</a:t>
            </a:r>
            <a:r>
              <a:rPr b="1" i="0" lang="en-US" sz="2000" u="none" cap="none" strike="noStrike">
                <a:solidFill>
                  <a:srgbClr val="000000"/>
                </a:solidFill>
                <a:latin typeface="Arial"/>
                <a:ea typeface="Arial"/>
                <a:cs typeface="Arial"/>
                <a:sym typeface="Arial"/>
              </a:rPr>
              <a:t> in YAML</a:t>
            </a:r>
            <a:endParaRPr/>
          </a:p>
        </p:txBody>
      </p:sp>
      <p:sp>
        <p:nvSpPr>
          <p:cNvPr id="212" name="Google Shape;212;p79"/>
          <p:cNvSpPr/>
          <p:nvPr/>
        </p:nvSpPr>
        <p:spPr>
          <a:xfrm>
            <a:off x="303812" y="4330563"/>
            <a:ext cx="6096000" cy="923330"/>
          </a:xfrm>
          <a:prstGeom prst="rect">
            <a:avLst/>
          </a:prstGeom>
          <a:noFill/>
          <a:ln>
            <a:noFill/>
          </a:ln>
        </p:spPr>
        <p:txBody>
          <a:bodyPr anchorCtr="0" anchor="t" bIns="45700" lIns="91425" spcFirstLastPara="1" rIns="91425" wrap="square" tIns="45700">
            <a:spAutoFit/>
          </a:bodyPr>
          <a:lstStyle/>
          <a:p>
            <a:pPr indent="-285750" lvl="0" marL="285750" marR="0" rtl="0" algn="l">
              <a:lnSpc>
                <a:spcPct val="150000"/>
              </a:lnSpc>
              <a:spcBef>
                <a:spcPts val="0"/>
              </a:spcBef>
              <a:spcAft>
                <a:spcPts val="0"/>
              </a:spcAft>
              <a:buClr>
                <a:srgbClr val="000000"/>
              </a:buClr>
              <a:buSzPts val="1800"/>
              <a:buFont typeface="Noto Sans Symbols"/>
              <a:buChar char="▪"/>
            </a:pPr>
            <a:r>
              <a:rPr b="1" i="0" lang="en-US" sz="1800" u="none" cap="none" strike="noStrike">
                <a:solidFill>
                  <a:srgbClr val="000000"/>
                </a:solidFill>
                <a:latin typeface="Arial"/>
                <a:ea typeface="Arial"/>
                <a:cs typeface="Arial"/>
                <a:sym typeface="Arial"/>
              </a:rPr>
              <a:t>Lists</a:t>
            </a:r>
            <a:r>
              <a:rPr b="0" i="0" lang="en-US" sz="1800" u="none" cap="none" strike="noStrike">
                <a:solidFill>
                  <a:srgbClr val="000000"/>
                </a:solidFill>
                <a:latin typeface="Arial"/>
                <a:ea typeface="Arial"/>
                <a:cs typeface="Arial"/>
                <a:sym typeface="Arial"/>
              </a:rPr>
              <a:t> are represented with dashes (-).</a:t>
            </a:r>
            <a:endParaRPr/>
          </a:p>
          <a:p>
            <a:pPr indent="-285750" lvl="0" marL="285750" marR="0" rtl="0" algn="l">
              <a:lnSpc>
                <a:spcPct val="150000"/>
              </a:lnSpc>
              <a:spcBef>
                <a:spcPts val="0"/>
              </a:spcBef>
              <a:spcAft>
                <a:spcPts val="0"/>
              </a:spcAft>
              <a:buClr>
                <a:srgbClr val="000000"/>
              </a:buClr>
              <a:buSzPts val="1800"/>
              <a:buFont typeface="Noto Sans Symbols"/>
              <a:buChar char="▪"/>
            </a:pPr>
            <a:r>
              <a:rPr b="0" i="0" lang="en-US" sz="1800" u="none" cap="none" strike="noStrike">
                <a:solidFill>
                  <a:srgbClr val="000000"/>
                </a:solidFill>
                <a:latin typeface="Arial"/>
                <a:ea typeface="Arial"/>
                <a:cs typeface="Arial"/>
                <a:sym typeface="Arial"/>
              </a:rPr>
              <a:t>Each item in the list can have </a:t>
            </a:r>
            <a:r>
              <a:rPr b="0" i="0" lang="en-US" sz="1800" u="sng" cap="none" strike="noStrike">
                <a:solidFill>
                  <a:srgbClr val="000000"/>
                </a:solidFill>
                <a:latin typeface="Arial"/>
                <a:ea typeface="Arial"/>
                <a:cs typeface="Arial"/>
                <a:sym typeface="Arial"/>
              </a:rPr>
              <a:t>multiple key-value pairs</a:t>
            </a:r>
            <a:r>
              <a:rPr b="0" i="0" lang="en-US" sz="1800" u="none" cap="none" strike="noStrike">
                <a:solidFill>
                  <a:srgbClr val="000000"/>
                </a:solidFill>
                <a:latin typeface="Arial"/>
                <a:ea typeface="Arial"/>
                <a:cs typeface="Arial"/>
                <a:sym typeface="Arial"/>
              </a:rPr>
              <a:t>.</a:t>
            </a:r>
            <a:endParaRPr/>
          </a:p>
        </p:txBody>
      </p:sp>
      <p:pic>
        <p:nvPicPr>
          <p:cNvPr id="213" name="Google Shape;213;p79"/>
          <p:cNvPicPr preferRelativeResize="0"/>
          <p:nvPr/>
        </p:nvPicPr>
        <p:blipFill rotWithShape="1">
          <a:blip r:embed="rId5">
            <a:alphaModFix/>
          </a:blip>
          <a:srcRect b="0" l="0" r="0" t="10581"/>
          <a:stretch/>
        </p:blipFill>
        <p:spPr>
          <a:xfrm>
            <a:off x="6809745" y="1301395"/>
            <a:ext cx="5067295" cy="3503604"/>
          </a:xfrm>
          <a:prstGeom prst="rect">
            <a:avLst/>
          </a:prstGeom>
          <a:noFill/>
          <a:ln cap="flat" cmpd="sng" w="9525">
            <a:solidFill>
              <a:schemeClr val="dk1"/>
            </a:solidFill>
            <a:prstDash val="solid"/>
            <a:round/>
            <a:headEnd len="sm" w="sm" type="none"/>
            <a:tailEnd len="sm" w="sm" type="none"/>
          </a:ln>
        </p:spPr>
      </p:pic>
      <p:sp>
        <p:nvSpPr>
          <p:cNvPr id="214" name="Google Shape;214;p79"/>
          <p:cNvSpPr/>
          <p:nvPr/>
        </p:nvSpPr>
        <p:spPr>
          <a:xfrm>
            <a:off x="6728465" y="751458"/>
            <a:ext cx="3020379"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000" u="none" cap="none" strike="noStrike">
                <a:solidFill>
                  <a:srgbClr val="000000"/>
                </a:solidFill>
                <a:latin typeface="Arial"/>
                <a:ea typeface="Arial"/>
                <a:cs typeface="Arial"/>
                <a:sym typeface="Arial"/>
              </a:rPr>
              <a:t>Nested Data Structures</a:t>
            </a:r>
            <a:endParaRPr/>
          </a:p>
        </p:txBody>
      </p:sp>
      <p:sp>
        <p:nvSpPr>
          <p:cNvPr id="215" name="Google Shape;215;p79"/>
          <p:cNvSpPr/>
          <p:nvPr/>
        </p:nvSpPr>
        <p:spPr>
          <a:xfrm>
            <a:off x="6697985" y="4903674"/>
            <a:ext cx="4823455" cy="1338828"/>
          </a:xfrm>
          <a:prstGeom prst="rect">
            <a:avLst/>
          </a:prstGeom>
          <a:noFill/>
          <a:ln>
            <a:noFill/>
          </a:ln>
        </p:spPr>
        <p:txBody>
          <a:bodyPr anchorCtr="0" anchor="t" bIns="45700" lIns="91425" spcFirstLastPara="1" rIns="91425" wrap="square" tIns="45700">
            <a:spAutoFit/>
          </a:bodyPr>
          <a:lstStyle/>
          <a:p>
            <a:pPr indent="-285750" lvl="0" marL="285750" marR="0" rtl="0" algn="l">
              <a:lnSpc>
                <a:spcPct val="150000"/>
              </a:lnSpc>
              <a:spcBef>
                <a:spcPts val="0"/>
              </a:spcBef>
              <a:spcAft>
                <a:spcPts val="0"/>
              </a:spcAft>
              <a:buClr>
                <a:srgbClr val="000000"/>
              </a:buClr>
              <a:buSzPts val="1800"/>
              <a:buFont typeface="Noto Sans Symbols"/>
              <a:buChar char="▪"/>
            </a:pPr>
            <a:r>
              <a:rPr b="0" i="0" lang="en-US" sz="1800" u="none" cap="none" strike="noStrike">
                <a:solidFill>
                  <a:srgbClr val="000000"/>
                </a:solidFill>
                <a:latin typeface="Arial"/>
                <a:ea typeface="Arial"/>
                <a:cs typeface="Arial"/>
                <a:sym typeface="Arial"/>
              </a:rPr>
              <a:t>YAML allows </a:t>
            </a:r>
            <a:r>
              <a:rPr b="0" i="0" lang="en-US" sz="1800" u="sng" cap="none" strike="noStrike">
                <a:solidFill>
                  <a:srgbClr val="000000"/>
                </a:solidFill>
                <a:latin typeface="Arial"/>
                <a:ea typeface="Arial"/>
                <a:cs typeface="Arial"/>
                <a:sym typeface="Arial"/>
              </a:rPr>
              <a:t>nesting of keys and lists</a:t>
            </a:r>
            <a:r>
              <a:rPr b="0" i="0" lang="en-US" sz="1800" u="none" cap="none" strike="noStrike">
                <a:solidFill>
                  <a:srgbClr val="000000"/>
                </a:solidFill>
                <a:latin typeface="Arial"/>
                <a:ea typeface="Arial"/>
                <a:cs typeface="Arial"/>
                <a:sym typeface="Arial"/>
              </a:rPr>
              <a:t>.</a:t>
            </a:r>
            <a:endParaRPr/>
          </a:p>
          <a:p>
            <a:pPr indent="-285750" lvl="0" marL="285750" marR="0" rtl="0" algn="l">
              <a:lnSpc>
                <a:spcPct val="150000"/>
              </a:lnSpc>
              <a:spcBef>
                <a:spcPts val="0"/>
              </a:spcBef>
              <a:spcAft>
                <a:spcPts val="0"/>
              </a:spcAft>
              <a:buClr>
                <a:srgbClr val="000000"/>
              </a:buClr>
              <a:buSzPts val="1800"/>
              <a:buFont typeface="Noto Sans Symbols"/>
              <a:buChar char="▪"/>
            </a:pPr>
            <a:r>
              <a:rPr b="1" i="0" lang="en-US" sz="1800" u="none" cap="none" strike="noStrike">
                <a:solidFill>
                  <a:srgbClr val="000000"/>
                </a:solidFill>
                <a:latin typeface="Arial"/>
                <a:ea typeface="Arial"/>
                <a:cs typeface="Arial"/>
                <a:sym typeface="Arial"/>
              </a:rPr>
              <a:t>environments</a:t>
            </a:r>
            <a:r>
              <a:rPr b="0" i="0" lang="en-US" sz="1800" u="none" cap="none" strike="noStrike">
                <a:solidFill>
                  <a:srgbClr val="000000"/>
                </a:solidFill>
                <a:latin typeface="Arial"/>
                <a:ea typeface="Arial"/>
                <a:cs typeface="Arial"/>
                <a:sym typeface="Arial"/>
              </a:rPr>
              <a:t> is a list with dictionaries for each environment</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pic>
        <p:nvPicPr>
          <p:cNvPr descr="A picture containing drawing&#10;&#10;Description automatically generated" id="221" name="Google Shape;221;p80"/>
          <p:cNvPicPr preferRelativeResize="0"/>
          <p:nvPr/>
        </p:nvPicPr>
        <p:blipFill rotWithShape="1">
          <a:blip r:embed="rId3">
            <a:alphaModFix/>
          </a:blip>
          <a:srcRect b="0" l="0" r="0" t="0"/>
          <a:stretch/>
        </p:blipFill>
        <p:spPr>
          <a:xfrm>
            <a:off x="0" y="5573088"/>
            <a:ext cx="1417834" cy="1284912"/>
          </a:xfrm>
          <a:prstGeom prst="rect">
            <a:avLst/>
          </a:prstGeom>
          <a:noFill/>
          <a:ln>
            <a:noFill/>
          </a:ln>
        </p:spPr>
      </p:pic>
      <p:sp>
        <p:nvSpPr>
          <p:cNvPr id="222" name="Google Shape;222;p80"/>
          <p:cNvSpPr/>
          <p:nvPr/>
        </p:nvSpPr>
        <p:spPr>
          <a:xfrm>
            <a:off x="212128" y="162623"/>
            <a:ext cx="2754592"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3C71"/>
              </a:buClr>
              <a:buSzPts val="3200"/>
              <a:buFont typeface="Arial"/>
              <a:buNone/>
            </a:pPr>
            <a:r>
              <a:rPr b="1" i="0" lang="en-US" sz="3200" u="none" cap="none" strike="noStrike">
                <a:solidFill>
                  <a:srgbClr val="003C71"/>
                </a:solidFill>
                <a:latin typeface="Arial"/>
                <a:ea typeface="Arial"/>
                <a:cs typeface="Arial"/>
                <a:sym typeface="Arial"/>
              </a:rPr>
              <a:t>YAML Intro</a:t>
            </a:r>
            <a:endParaRPr b="1" i="0" sz="3200" u="none" cap="none" strike="noStrike">
              <a:solidFill>
                <a:srgbClr val="003C71"/>
              </a:solidFill>
              <a:latin typeface="Arial"/>
              <a:ea typeface="Arial"/>
              <a:cs typeface="Arial"/>
              <a:sym typeface="Arial"/>
            </a:endParaRPr>
          </a:p>
        </p:txBody>
      </p:sp>
      <p:sp>
        <p:nvSpPr>
          <p:cNvPr id="223" name="Google Shape;223;p80"/>
          <p:cNvSpPr/>
          <p:nvPr/>
        </p:nvSpPr>
        <p:spPr>
          <a:xfrm>
            <a:off x="212128" y="747398"/>
            <a:ext cx="3063659"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000" u="none" cap="none" strike="noStrike">
                <a:solidFill>
                  <a:srgbClr val="000000"/>
                </a:solidFill>
                <a:latin typeface="Arial"/>
                <a:ea typeface="Arial"/>
                <a:cs typeface="Arial"/>
                <a:sym typeface="Arial"/>
              </a:rPr>
              <a:t>Scalers and Data Types</a:t>
            </a:r>
            <a:endParaRPr b="1" i="0" sz="2000" u="none" cap="none" strike="noStrike">
              <a:solidFill>
                <a:srgbClr val="000000"/>
              </a:solidFill>
              <a:latin typeface="Arial"/>
              <a:ea typeface="Arial"/>
              <a:cs typeface="Arial"/>
              <a:sym typeface="Arial"/>
            </a:endParaRPr>
          </a:p>
        </p:txBody>
      </p:sp>
      <p:sp>
        <p:nvSpPr>
          <p:cNvPr id="224" name="Google Shape;224;p80"/>
          <p:cNvSpPr/>
          <p:nvPr/>
        </p:nvSpPr>
        <p:spPr>
          <a:xfrm>
            <a:off x="542397" y="1026610"/>
            <a:ext cx="4761124" cy="1754326"/>
          </a:xfrm>
          <a:prstGeom prst="rect">
            <a:avLst/>
          </a:prstGeom>
          <a:noFill/>
          <a:ln>
            <a:noFill/>
          </a:ln>
        </p:spPr>
        <p:txBody>
          <a:bodyPr anchorCtr="0" anchor="t" bIns="45700" lIns="91425" spcFirstLastPara="1" rIns="91425" wrap="square" tIns="45700">
            <a:spAutoFit/>
          </a:bodyPr>
          <a:lstStyle/>
          <a:p>
            <a:pPr indent="-285750" lvl="0" marL="285750" marR="0" rtl="0" algn="l">
              <a:lnSpc>
                <a:spcPct val="150000"/>
              </a:lnSpc>
              <a:spcBef>
                <a:spcPts val="0"/>
              </a:spcBef>
              <a:spcAft>
                <a:spcPts val="0"/>
              </a:spcAft>
              <a:buClr>
                <a:srgbClr val="000000"/>
              </a:buClr>
              <a:buSzPts val="1800"/>
              <a:buFont typeface="Noto Sans Symbols"/>
              <a:buChar char="▪"/>
            </a:pPr>
            <a:r>
              <a:rPr b="1" i="0" lang="en-US" sz="1800" u="none" cap="none" strike="noStrike">
                <a:solidFill>
                  <a:srgbClr val="000000"/>
                </a:solidFill>
                <a:latin typeface="Arial"/>
                <a:ea typeface="Arial"/>
                <a:cs typeface="Arial"/>
                <a:sym typeface="Arial"/>
              </a:rPr>
              <a:t>Strings</a:t>
            </a:r>
            <a:r>
              <a:rPr b="0" i="0" lang="en-US" sz="1800" u="none" cap="none" strike="noStrike">
                <a:solidFill>
                  <a:srgbClr val="000000"/>
                </a:solidFill>
                <a:latin typeface="Arial"/>
                <a:ea typeface="Arial"/>
                <a:cs typeface="Arial"/>
                <a:sym typeface="Arial"/>
              </a:rPr>
              <a:t>: "example" or without quotes.</a:t>
            </a:r>
            <a:endParaRPr/>
          </a:p>
          <a:p>
            <a:pPr indent="-285750" lvl="0" marL="285750" marR="0" rtl="0" algn="l">
              <a:lnSpc>
                <a:spcPct val="150000"/>
              </a:lnSpc>
              <a:spcBef>
                <a:spcPts val="0"/>
              </a:spcBef>
              <a:spcAft>
                <a:spcPts val="0"/>
              </a:spcAft>
              <a:buClr>
                <a:srgbClr val="000000"/>
              </a:buClr>
              <a:buSzPts val="1800"/>
              <a:buFont typeface="Noto Sans Symbols"/>
              <a:buChar char="▪"/>
            </a:pPr>
            <a:r>
              <a:rPr b="1" i="0" lang="en-US" sz="1800" u="none" cap="none" strike="noStrike">
                <a:solidFill>
                  <a:srgbClr val="000000"/>
                </a:solidFill>
                <a:latin typeface="Arial"/>
                <a:ea typeface="Arial"/>
                <a:cs typeface="Arial"/>
                <a:sym typeface="Arial"/>
              </a:rPr>
              <a:t>Booleans</a:t>
            </a:r>
            <a:r>
              <a:rPr b="0" i="0" lang="en-US" sz="1800" u="none" cap="none" strike="noStrike">
                <a:solidFill>
                  <a:srgbClr val="000000"/>
                </a:solidFill>
                <a:latin typeface="Arial"/>
                <a:ea typeface="Arial"/>
                <a:cs typeface="Arial"/>
                <a:sym typeface="Arial"/>
              </a:rPr>
              <a:t>: true, false.</a:t>
            </a:r>
            <a:endParaRPr/>
          </a:p>
          <a:p>
            <a:pPr indent="-285750" lvl="0" marL="285750" marR="0" rtl="0" algn="l">
              <a:lnSpc>
                <a:spcPct val="150000"/>
              </a:lnSpc>
              <a:spcBef>
                <a:spcPts val="0"/>
              </a:spcBef>
              <a:spcAft>
                <a:spcPts val="0"/>
              </a:spcAft>
              <a:buClr>
                <a:srgbClr val="000000"/>
              </a:buClr>
              <a:buSzPts val="1800"/>
              <a:buFont typeface="Noto Sans Symbols"/>
              <a:buChar char="▪"/>
            </a:pPr>
            <a:r>
              <a:rPr b="1" i="0" lang="en-US" sz="1800" u="none" cap="none" strike="noStrike">
                <a:solidFill>
                  <a:srgbClr val="000000"/>
                </a:solidFill>
                <a:latin typeface="Arial"/>
                <a:ea typeface="Arial"/>
                <a:cs typeface="Arial"/>
                <a:sym typeface="Arial"/>
              </a:rPr>
              <a:t>Numbers</a:t>
            </a:r>
            <a:r>
              <a:rPr b="0" i="0" lang="en-US" sz="1800" u="none" cap="none" strike="noStrike">
                <a:solidFill>
                  <a:srgbClr val="000000"/>
                </a:solidFill>
                <a:latin typeface="Arial"/>
                <a:ea typeface="Arial"/>
                <a:cs typeface="Arial"/>
                <a:sym typeface="Arial"/>
              </a:rPr>
              <a:t>: 100, 3.14.</a:t>
            </a:r>
            <a:endParaRPr/>
          </a:p>
          <a:p>
            <a:pPr indent="-285750" lvl="0" marL="285750" marR="0" rtl="0" algn="l">
              <a:lnSpc>
                <a:spcPct val="150000"/>
              </a:lnSpc>
              <a:spcBef>
                <a:spcPts val="0"/>
              </a:spcBef>
              <a:spcAft>
                <a:spcPts val="0"/>
              </a:spcAft>
              <a:buClr>
                <a:srgbClr val="000000"/>
              </a:buClr>
              <a:buSzPts val="1800"/>
              <a:buFont typeface="Noto Sans Symbols"/>
              <a:buChar char="▪"/>
            </a:pPr>
            <a:r>
              <a:rPr b="1" i="0" lang="en-US" sz="1800" u="none" cap="none" strike="noStrike">
                <a:solidFill>
                  <a:srgbClr val="000000"/>
                </a:solidFill>
                <a:latin typeface="Arial"/>
                <a:ea typeface="Arial"/>
                <a:cs typeface="Arial"/>
                <a:sym typeface="Arial"/>
              </a:rPr>
              <a:t>Null</a:t>
            </a:r>
            <a:r>
              <a:rPr b="0" i="0" lang="en-US" sz="1800" u="none" cap="none" strike="noStrike">
                <a:solidFill>
                  <a:srgbClr val="000000"/>
                </a:solidFill>
                <a:latin typeface="Arial"/>
                <a:ea typeface="Arial"/>
                <a:cs typeface="Arial"/>
                <a:sym typeface="Arial"/>
              </a:rPr>
              <a:t>: null or ~.</a:t>
            </a:r>
            <a:endParaRPr/>
          </a:p>
        </p:txBody>
      </p:sp>
      <p:pic>
        <p:nvPicPr>
          <p:cNvPr id="225" name="Google Shape;225;p80"/>
          <p:cNvPicPr preferRelativeResize="0"/>
          <p:nvPr/>
        </p:nvPicPr>
        <p:blipFill rotWithShape="1">
          <a:blip r:embed="rId4">
            <a:alphaModFix/>
          </a:blip>
          <a:srcRect b="6939" l="0" r="0" t="23025"/>
          <a:stretch/>
        </p:blipFill>
        <p:spPr>
          <a:xfrm>
            <a:off x="627637" y="2938131"/>
            <a:ext cx="3691573" cy="2003058"/>
          </a:xfrm>
          <a:prstGeom prst="rect">
            <a:avLst/>
          </a:prstGeom>
          <a:noFill/>
          <a:ln cap="flat" cmpd="sng" w="9525">
            <a:solidFill>
              <a:schemeClr val="dk1"/>
            </a:solidFill>
            <a:prstDash val="solid"/>
            <a:round/>
            <a:headEnd len="sm" w="sm" type="none"/>
            <a:tailEnd len="sm" w="sm" type="none"/>
          </a:ln>
        </p:spPr>
      </p:pic>
      <p:sp>
        <p:nvSpPr>
          <p:cNvPr id="226" name="Google Shape;226;p80"/>
          <p:cNvSpPr/>
          <p:nvPr/>
        </p:nvSpPr>
        <p:spPr>
          <a:xfrm>
            <a:off x="5716395" y="841944"/>
            <a:ext cx="466025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800" u="none" cap="none" strike="noStrike">
                <a:solidFill>
                  <a:srgbClr val="000000"/>
                </a:solidFill>
                <a:latin typeface="Arial"/>
                <a:ea typeface="Arial"/>
                <a:cs typeface="Arial"/>
                <a:sym typeface="Arial"/>
              </a:rPr>
              <a:t>Example: Service Configuration in YAML</a:t>
            </a:r>
            <a:endParaRPr/>
          </a:p>
        </p:txBody>
      </p:sp>
      <p:pic>
        <p:nvPicPr>
          <p:cNvPr id="227" name="Google Shape;227;p80"/>
          <p:cNvPicPr preferRelativeResize="0"/>
          <p:nvPr/>
        </p:nvPicPr>
        <p:blipFill rotWithShape="1">
          <a:blip r:embed="rId5">
            <a:alphaModFix/>
          </a:blip>
          <a:srcRect b="0" l="0" r="0" t="7594"/>
          <a:stretch/>
        </p:blipFill>
        <p:spPr>
          <a:xfrm>
            <a:off x="5821362" y="1331258"/>
            <a:ext cx="3942398" cy="4273714"/>
          </a:xfrm>
          <a:prstGeom prst="rect">
            <a:avLst/>
          </a:prstGeom>
          <a:noFill/>
          <a:ln cap="flat" cmpd="sng" w="9525">
            <a:solidFill>
              <a:schemeClr val="dk1"/>
            </a:solidFill>
            <a:prstDash val="solid"/>
            <a:round/>
            <a:headEnd len="sm" w="sm" type="none"/>
            <a:tailEnd len="sm" w="sm" type="none"/>
          </a:ln>
        </p:spPr>
      </p:pic>
      <p:sp>
        <p:nvSpPr>
          <p:cNvPr id="228" name="Google Shape;228;p80"/>
          <p:cNvSpPr/>
          <p:nvPr/>
        </p:nvSpPr>
        <p:spPr>
          <a:xfrm>
            <a:off x="5716395" y="5724954"/>
            <a:ext cx="6817360" cy="830997"/>
          </a:xfrm>
          <a:prstGeom prst="rect">
            <a:avLst/>
          </a:prstGeom>
          <a:noFill/>
          <a:ln>
            <a:noFill/>
          </a:ln>
        </p:spPr>
        <p:txBody>
          <a:bodyPr anchorCtr="0" anchor="t" bIns="45700" lIns="91425" spcFirstLastPara="1" rIns="91425" wrap="square" tIns="45700">
            <a:spAutoFit/>
          </a:bodyPr>
          <a:lstStyle/>
          <a:p>
            <a:pPr indent="-285750" lvl="0" marL="285750" marR="0" rtl="0" algn="l">
              <a:lnSpc>
                <a:spcPct val="150000"/>
              </a:lnSpc>
              <a:spcBef>
                <a:spcPts val="0"/>
              </a:spcBef>
              <a:spcAft>
                <a:spcPts val="0"/>
              </a:spcAft>
              <a:buClr>
                <a:srgbClr val="000000"/>
              </a:buClr>
              <a:buSzPts val="1600"/>
              <a:buFont typeface="Noto Sans Symbols"/>
              <a:buChar char="▪"/>
            </a:pPr>
            <a:r>
              <a:rPr b="0" i="0" lang="en-US" sz="1600" u="none" cap="none" strike="noStrike">
                <a:solidFill>
                  <a:srgbClr val="000000"/>
                </a:solidFill>
                <a:latin typeface="Arial"/>
                <a:ea typeface="Arial"/>
                <a:cs typeface="Arial"/>
                <a:sym typeface="Arial"/>
              </a:rPr>
              <a:t>Used for configuring the service in a Kubernetes or Docker context.</a:t>
            </a:r>
            <a:endParaRPr/>
          </a:p>
          <a:p>
            <a:pPr indent="-285750" lvl="0" marL="285750" marR="0" rtl="0" algn="l">
              <a:lnSpc>
                <a:spcPct val="150000"/>
              </a:lnSpc>
              <a:spcBef>
                <a:spcPts val="0"/>
              </a:spcBef>
              <a:spcAft>
                <a:spcPts val="0"/>
              </a:spcAft>
              <a:buClr>
                <a:srgbClr val="000000"/>
              </a:buClr>
              <a:buSzPts val="1600"/>
              <a:buFont typeface="Noto Sans Symbols"/>
              <a:buChar char="▪"/>
            </a:pPr>
            <a:r>
              <a:rPr b="0" i="0" lang="en-US" sz="1600" u="none" cap="none" strike="noStrike">
                <a:solidFill>
                  <a:srgbClr val="000000"/>
                </a:solidFill>
                <a:latin typeface="Arial"/>
                <a:ea typeface="Arial"/>
                <a:cs typeface="Arial"/>
                <a:sym typeface="Arial"/>
              </a:rPr>
              <a:t>Defines replicas, resource limits, and health check intervals</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pic>
        <p:nvPicPr>
          <p:cNvPr descr="A picture containing drawing&#10;&#10;Description automatically generated" id="234" name="Google Shape;234;p81"/>
          <p:cNvPicPr preferRelativeResize="0"/>
          <p:nvPr/>
        </p:nvPicPr>
        <p:blipFill rotWithShape="1">
          <a:blip r:embed="rId3">
            <a:alphaModFix/>
          </a:blip>
          <a:srcRect b="0" l="0" r="0" t="0"/>
          <a:stretch/>
        </p:blipFill>
        <p:spPr>
          <a:xfrm>
            <a:off x="0" y="5573088"/>
            <a:ext cx="1417834" cy="1284912"/>
          </a:xfrm>
          <a:prstGeom prst="rect">
            <a:avLst/>
          </a:prstGeom>
          <a:noFill/>
          <a:ln>
            <a:noFill/>
          </a:ln>
        </p:spPr>
      </p:pic>
      <p:sp>
        <p:nvSpPr>
          <p:cNvPr id="235" name="Google Shape;235;p81"/>
          <p:cNvSpPr/>
          <p:nvPr/>
        </p:nvSpPr>
        <p:spPr>
          <a:xfrm>
            <a:off x="309162" y="767667"/>
            <a:ext cx="1239442"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000" u="none" cap="none" strike="noStrike">
                <a:solidFill>
                  <a:srgbClr val="000000"/>
                </a:solidFill>
                <a:latin typeface="Arial"/>
                <a:ea typeface="Arial"/>
                <a:cs typeface="Arial"/>
                <a:sym typeface="Arial"/>
              </a:rPr>
              <a:t>Mapping</a:t>
            </a:r>
            <a:endParaRPr b="1" i="0" sz="2000" u="none" cap="none" strike="noStrike">
              <a:solidFill>
                <a:srgbClr val="000000"/>
              </a:solidFill>
              <a:latin typeface="Arial"/>
              <a:ea typeface="Arial"/>
              <a:cs typeface="Arial"/>
              <a:sym typeface="Arial"/>
            </a:endParaRPr>
          </a:p>
        </p:txBody>
      </p:sp>
      <p:sp>
        <p:nvSpPr>
          <p:cNvPr id="236" name="Google Shape;236;p81"/>
          <p:cNvSpPr/>
          <p:nvPr/>
        </p:nvSpPr>
        <p:spPr>
          <a:xfrm>
            <a:off x="212128" y="162623"/>
            <a:ext cx="2754592"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3C71"/>
              </a:buClr>
              <a:buSzPts val="3200"/>
              <a:buFont typeface="Arial"/>
              <a:buNone/>
            </a:pPr>
            <a:r>
              <a:rPr b="1" i="0" lang="en-US" sz="3200" u="none" cap="none" strike="noStrike">
                <a:solidFill>
                  <a:srgbClr val="003C71"/>
                </a:solidFill>
                <a:latin typeface="Arial"/>
                <a:ea typeface="Arial"/>
                <a:cs typeface="Arial"/>
                <a:sym typeface="Arial"/>
              </a:rPr>
              <a:t>YAML Intro</a:t>
            </a:r>
            <a:endParaRPr b="1" i="0" sz="3200" u="none" cap="none" strike="noStrike">
              <a:solidFill>
                <a:srgbClr val="003C71"/>
              </a:solidFill>
              <a:latin typeface="Arial"/>
              <a:ea typeface="Arial"/>
              <a:cs typeface="Arial"/>
              <a:sym typeface="Arial"/>
            </a:endParaRPr>
          </a:p>
        </p:txBody>
      </p:sp>
      <p:pic>
        <p:nvPicPr>
          <p:cNvPr id="237" name="Google Shape;237;p81"/>
          <p:cNvPicPr preferRelativeResize="0"/>
          <p:nvPr/>
        </p:nvPicPr>
        <p:blipFill rotWithShape="1">
          <a:blip r:embed="rId4">
            <a:alphaModFix/>
          </a:blip>
          <a:srcRect b="11178" l="0" r="0" t="0"/>
          <a:stretch/>
        </p:blipFill>
        <p:spPr>
          <a:xfrm>
            <a:off x="393586" y="1157566"/>
            <a:ext cx="2706490" cy="1360525"/>
          </a:xfrm>
          <a:prstGeom prst="rect">
            <a:avLst/>
          </a:prstGeom>
          <a:noFill/>
          <a:ln>
            <a:noFill/>
          </a:ln>
        </p:spPr>
      </p:pic>
      <p:pic>
        <p:nvPicPr>
          <p:cNvPr id="238" name="Google Shape;238;p81"/>
          <p:cNvPicPr preferRelativeResize="0"/>
          <p:nvPr/>
        </p:nvPicPr>
        <p:blipFill rotWithShape="1">
          <a:blip r:embed="rId5">
            <a:alphaModFix/>
          </a:blip>
          <a:srcRect b="0" l="0" r="9090" t="0"/>
          <a:stretch/>
        </p:blipFill>
        <p:spPr>
          <a:xfrm>
            <a:off x="393586" y="3169920"/>
            <a:ext cx="3243694" cy="2403168"/>
          </a:xfrm>
          <a:prstGeom prst="rect">
            <a:avLst/>
          </a:prstGeom>
          <a:noFill/>
          <a:ln>
            <a:noFill/>
          </a:ln>
        </p:spPr>
      </p:pic>
      <p:sp>
        <p:nvSpPr>
          <p:cNvPr id="239" name="Google Shape;239;p81"/>
          <p:cNvSpPr/>
          <p:nvPr/>
        </p:nvSpPr>
        <p:spPr>
          <a:xfrm>
            <a:off x="313446" y="2808924"/>
            <a:ext cx="2008883"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000" u="none" cap="none" strike="noStrike">
                <a:solidFill>
                  <a:srgbClr val="000000"/>
                </a:solidFill>
                <a:latin typeface="Arial"/>
                <a:ea typeface="Arial"/>
                <a:cs typeface="Arial"/>
                <a:sym typeface="Arial"/>
              </a:rPr>
              <a:t>Block Mapping</a:t>
            </a:r>
            <a:endParaRPr b="1" i="0" sz="2000" u="none" cap="none" strike="noStrike">
              <a:solidFill>
                <a:srgbClr val="000000"/>
              </a:solidFill>
              <a:latin typeface="Arial"/>
              <a:ea typeface="Arial"/>
              <a:cs typeface="Arial"/>
              <a:sym typeface="Arial"/>
            </a:endParaRPr>
          </a:p>
        </p:txBody>
      </p:sp>
      <p:sp>
        <p:nvSpPr>
          <p:cNvPr id="240" name="Google Shape;240;p81"/>
          <p:cNvSpPr/>
          <p:nvPr/>
        </p:nvSpPr>
        <p:spPr>
          <a:xfrm>
            <a:off x="4580646" y="747398"/>
            <a:ext cx="2561920"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000" u="none" cap="none" strike="noStrike">
                <a:solidFill>
                  <a:srgbClr val="000000"/>
                </a:solidFill>
                <a:latin typeface="Arial"/>
                <a:ea typeface="Arial"/>
                <a:cs typeface="Arial"/>
                <a:sym typeface="Arial"/>
              </a:rPr>
              <a:t>Flow String Scalars</a:t>
            </a:r>
            <a:endParaRPr b="1" i="0" sz="2000" u="none" cap="none" strike="noStrike">
              <a:solidFill>
                <a:srgbClr val="000000"/>
              </a:solidFill>
              <a:latin typeface="Arial"/>
              <a:ea typeface="Arial"/>
              <a:cs typeface="Arial"/>
              <a:sym typeface="Arial"/>
            </a:endParaRPr>
          </a:p>
        </p:txBody>
      </p:sp>
      <p:pic>
        <p:nvPicPr>
          <p:cNvPr id="241" name="Google Shape;241;p81"/>
          <p:cNvPicPr preferRelativeResize="0"/>
          <p:nvPr/>
        </p:nvPicPr>
        <p:blipFill rotWithShape="1">
          <a:blip r:embed="rId6">
            <a:alphaModFix/>
          </a:blip>
          <a:srcRect b="0" l="0" r="0" t="0"/>
          <a:stretch/>
        </p:blipFill>
        <p:spPr>
          <a:xfrm>
            <a:off x="4580646" y="1266328"/>
            <a:ext cx="4044429" cy="633592"/>
          </a:xfrm>
          <a:prstGeom prst="rect">
            <a:avLst/>
          </a:prstGeom>
          <a:noFill/>
          <a:ln>
            <a:noFill/>
          </a:ln>
        </p:spPr>
      </p:pic>
      <p:pic>
        <p:nvPicPr>
          <p:cNvPr id="242" name="Google Shape;242;p81"/>
          <p:cNvPicPr preferRelativeResize="0"/>
          <p:nvPr/>
        </p:nvPicPr>
        <p:blipFill rotWithShape="1">
          <a:blip r:embed="rId7">
            <a:alphaModFix/>
          </a:blip>
          <a:srcRect b="0" l="0" r="0" t="0"/>
          <a:stretch/>
        </p:blipFill>
        <p:spPr>
          <a:xfrm>
            <a:off x="4580646" y="2127250"/>
            <a:ext cx="6828101" cy="681674"/>
          </a:xfrm>
          <a:prstGeom prst="rect">
            <a:avLst/>
          </a:prstGeom>
          <a:noFill/>
          <a:ln>
            <a:noFill/>
          </a:ln>
        </p:spPr>
      </p:pic>
      <p:pic>
        <p:nvPicPr>
          <p:cNvPr id="243" name="Google Shape;243;p81"/>
          <p:cNvPicPr preferRelativeResize="0"/>
          <p:nvPr/>
        </p:nvPicPr>
        <p:blipFill rotWithShape="1">
          <a:blip r:embed="rId8">
            <a:alphaModFix/>
          </a:blip>
          <a:srcRect b="0" l="3184" r="0" t="0"/>
          <a:stretch/>
        </p:blipFill>
        <p:spPr>
          <a:xfrm>
            <a:off x="4580646" y="3008979"/>
            <a:ext cx="3882634" cy="175371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pic>
        <p:nvPicPr>
          <p:cNvPr descr="A picture containing drawing&#10;&#10;Description automatically generated" id="249" name="Google Shape;249;p82"/>
          <p:cNvPicPr preferRelativeResize="0"/>
          <p:nvPr/>
        </p:nvPicPr>
        <p:blipFill rotWithShape="1">
          <a:blip r:embed="rId3">
            <a:alphaModFix/>
          </a:blip>
          <a:srcRect b="0" l="0" r="0" t="0"/>
          <a:stretch/>
        </p:blipFill>
        <p:spPr>
          <a:xfrm>
            <a:off x="0" y="5573088"/>
            <a:ext cx="1417834" cy="1284912"/>
          </a:xfrm>
          <a:prstGeom prst="rect">
            <a:avLst/>
          </a:prstGeom>
          <a:noFill/>
          <a:ln>
            <a:noFill/>
          </a:ln>
        </p:spPr>
      </p:pic>
      <p:sp>
        <p:nvSpPr>
          <p:cNvPr id="250" name="Google Shape;250;p82"/>
          <p:cNvSpPr/>
          <p:nvPr/>
        </p:nvSpPr>
        <p:spPr>
          <a:xfrm>
            <a:off x="212128" y="162623"/>
            <a:ext cx="2754592"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3C71"/>
              </a:buClr>
              <a:buSzPts val="3200"/>
              <a:buFont typeface="Arial"/>
              <a:buNone/>
            </a:pPr>
            <a:r>
              <a:rPr b="1" i="0" lang="en-US" sz="3200" u="none" cap="none" strike="noStrike">
                <a:solidFill>
                  <a:srgbClr val="003C71"/>
                </a:solidFill>
                <a:latin typeface="Arial"/>
                <a:ea typeface="Arial"/>
                <a:cs typeface="Arial"/>
                <a:sym typeface="Arial"/>
              </a:rPr>
              <a:t>YAML Intro</a:t>
            </a:r>
            <a:endParaRPr b="1" i="0" sz="3200" u="none" cap="none" strike="noStrike">
              <a:solidFill>
                <a:srgbClr val="003C71"/>
              </a:solidFill>
              <a:latin typeface="Arial"/>
              <a:ea typeface="Arial"/>
              <a:cs typeface="Arial"/>
              <a:sym typeface="Arial"/>
            </a:endParaRPr>
          </a:p>
        </p:txBody>
      </p:sp>
      <p:sp>
        <p:nvSpPr>
          <p:cNvPr id="251" name="Google Shape;251;p82"/>
          <p:cNvSpPr/>
          <p:nvPr/>
        </p:nvSpPr>
        <p:spPr>
          <a:xfrm>
            <a:off x="212128" y="747398"/>
            <a:ext cx="2763898"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000" u="none" cap="none" strike="noStrike">
                <a:solidFill>
                  <a:srgbClr val="000000"/>
                </a:solidFill>
                <a:latin typeface="Arial"/>
                <a:ea typeface="Arial"/>
                <a:cs typeface="Arial"/>
                <a:sym typeface="Arial"/>
              </a:rPr>
              <a:t>Using YAML in CI/CD</a:t>
            </a:r>
            <a:endParaRPr b="1" i="0" sz="2000" u="none" cap="none" strike="noStrike">
              <a:solidFill>
                <a:srgbClr val="000000"/>
              </a:solidFill>
              <a:latin typeface="Arial"/>
              <a:ea typeface="Arial"/>
              <a:cs typeface="Arial"/>
              <a:sym typeface="Arial"/>
            </a:endParaRPr>
          </a:p>
        </p:txBody>
      </p:sp>
      <p:pic>
        <p:nvPicPr>
          <p:cNvPr id="252" name="Google Shape;252;p82"/>
          <p:cNvPicPr preferRelativeResize="0"/>
          <p:nvPr/>
        </p:nvPicPr>
        <p:blipFill rotWithShape="1">
          <a:blip r:embed="rId4">
            <a:alphaModFix/>
          </a:blip>
          <a:srcRect b="0" l="0" r="0" t="0"/>
          <a:stretch/>
        </p:blipFill>
        <p:spPr>
          <a:xfrm>
            <a:off x="313727" y="1147508"/>
            <a:ext cx="3841713" cy="3882152"/>
          </a:xfrm>
          <a:prstGeom prst="rect">
            <a:avLst/>
          </a:prstGeom>
          <a:noFill/>
          <a:ln cap="flat" cmpd="sng" w="9525">
            <a:solidFill>
              <a:schemeClr val="dk1"/>
            </a:solidFill>
            <a:prstDash val="solid"/>
            <a:round/>
            <a:headEnd len="sm" w="sm" type="none"/>
            <a:tailEnd len="sm" w="sm" type="none"/>
          </a:ln>
        </p:spPr>
      </p:pic>
      <p:sp>
        <p:nvSpPr>
          <p:cNvPr id="253" name="Google Shape;253;p82"/>
          <p:cNvSpPr/>
          <p:nvPr/>
        </p:nvSpPr>
        <p:spPr>
          <a:xfrm>
            <a:off x="212128" y="5029660"/>
            <a:ext cx="6400800" cy="523220"/>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rgbClr val="000000"/>
              </a:buClr>
              <a:buSzPts val="1400"/>
              <a:buFont typeface="Noto Sans Symbols"/>
              <a:buChar char="▪"/>
            </a:pPr>
            <a:r>
              <a:rPr b="0" i="0" lang="en-US" sz="1400" u="none" cap="none" strike="noStrike">
                <a:solidFill>
                  <a:srgbClr val="000000"/>
                </a:solidFill>
                <a:latin typeface="Arial"/>
                <a:ea typeface="Arial"/>
                <a:cs typeface="Arial"/>
                <a:sym typeface="Arial"/>
              </a:rPr>
              <a:t>A docker-compose.yml example for defining services in a CI/CD pipeline.</a:t>
            </a:r>
            <a:endParaRPr/>
          </a:p>
          <a:p>
            <a:pPr indent="-285750" lvl="0" marL="285750" marR="0" rtl="0" algn="l">
              <a:lnSpc>
                <a:spcPct val="100000"/>
              </a:lnSpc>
              <a:spcBef>
                <a:spcPts val="0"/>
              </a:spcBef>
              <a:spcAft>
                <a:spcPts val="0"/>
              </a:spcAft>
              <a:buClr>
                <a:srgbClr val="000000"/>
              </a:buClr>
              <a:buSzPts val="1400"/>
              <a:buFont typeface="Noto Sans Symbols"/>
              <a:buChar char="▪"/>
            </a:pPr>
            <a:r>
              <a:rPr b="0" i="0" lang="en-US" sz="1400" u="none" cap="none" strike="noStrike">
                <a:solidFill>
                  <a:srgbClr val="000000"/>
                </a:solidFill>
                <a:latin typeface="Arial"/>
                <a:ea typeface="Arial"/>
                <a:cs typeface="Arial"/>
                <a:sym typeface="Arial"/>
              </a:rPr>
              <a:t>Specifies which containers to run and how they communicate</a:t>
            </a:r>
            <a:endParaRPr/>
          </a:p>
        </p:txBody>
      </p:sp>
      <p:sp>
        <p:nvSpPr>
          <p:cNvPr id="254" name="Google Shape;254;p82"/>
          <p:cNvSpPr/>
          <p:nvPr/>
        </p:nvSpPr>
        <p:spPr>
          <a:xfrm>
            <a:off x="6612928" y="347288"/>
            <a:ext cx="2977097"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000" u="none" cap="none" strike="noStrike">
                <a:solidFill>
                  <a:srgbClr val="000000"/>
                </a:solidFill>
                <a:latin typeface="Arial"/>
                <a:ea typeface="Arial"/>
                <a:cs typeface="Arial"/>
                <a:sym typeface="Arial"/>
              </a:rPr>
              <a:t>YAML with Kubernetes</a:t>
            </a:r>
            <a:endParaRPr b="1" i="0" sz="2000" u="none" cap="none" strike="noStrike">
              <a:solidFill>
                <a:srgbClr val="000000"/>
              </a:solidFill>
              <a:latin typeface="Arial"/>
              <a:ea typeface="Arial"/>
              <a:cs typeface="Arial"/>
              <a:sym typeface="Arial"/>
            </a:endParaRPr>
          </a:p>
        </p:txBody>
      </p:sp>
      <p:pic>
        <p:nvPicPr>
          <p:cNvPr id="255" name="Google Shape;255;p82"/>
          <p:cNvPicPr preferRelativeResize="0"/>
          <p:nvPr/>
        </p:nvPicPr>
        <p:blipFill rotWithShape="1">
          <a:blip r:embed="rId5">
            <a:alphaModFix/>
          </a:blip>
          <a:srcRect b="0" l="0" r="0" t="0"/>
          <a:stretch/>
        </p:blipFill>
        <p:spPr>
          <a:xfrm>
            <a:off x="6714527" y="757719"/>
            <a:ext cx="3714750" cy="5457825"/>
          </a:xfrm>
          <a:prstGeom prst="rect">
            <a:avLst/>
          </a:prstGeom>
          <a:noFill/>
          <a:ln cap="flat" cmpd="sng" w="9525">
            <a:solidFill>
              <a:schemeClr val="dk1"/>
            </a:solidFill>
            <a:prstDash val="solid"/>
            <a:round/>
            <a:headEnd len="sm" w="sm" type="none"/>
            <a:tailEnd len="sm" w="sm" type="none"/>
          </a:ln>
        </p:spPr>
      </p:pic>
      <p:sp>
        <p:nvSpPr>
          <p:cNvPr id="256" name="Google Shape;256;p82"/>
          <p:cNvSpPr/>
          <p:nvPr/>
        </p:nvSpPr>
        <p:spPr>
          <a:xfrm>
            <a:off x="6103022" y="6246185"/>
            <a:ext cx="6434418" cy="523220"/>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rgbClr val="000000"/>
              </a:buClr>
              <a:buSzPts val="1400"/>
              <a:buFont typeface="Noto Sans Symbols"/>
              <a:buChar char="▪"/>
            </a:pPr>
            <a:r>
              <a:rPr b="0" i="0" lang="en-US" sz="1400" u="none" cap="none" strike="noStrike">
                <a:solidFill>
                  <a:srgbClr val="000000"/>
                </a:solidFill>
                <a:latin typeface="Arial"/>
                <a:ea typeface="Arial"/>
                <a:cs typeface="Arial"/>
                <a:sym typeface="Arial"/>
              </a:rPr>
              <a:t>YAML used to define a Kubernetes Deployment.</a:t>
            </a:r>
            <a:endParaRPr/>
          </a:p>
          <a:p>
            <a:pPr indent="-285750" lvl="0" marL="285750" marR="0" rtl="0" algn="l">
              <a:lnSpc>
                <a:spcPct val="100000"/>
              </a:lnSpc>
              <a:spcBef>
                <a:spcPts val="0"/>
              </a:spcBef>
              <a:spcAft>
                <a:spcPts val="0"/>
              </a:spcAft>
              <a:buClr>
                <a:srgbClr val="000000"/>
              </a:buClr>
              <a:buSzPts val="1400"/>
              <a:buFont typeface="Noto Sans Symbols"/>
              <a:buChar char="▪"/>
            </a:pPr>
            <a:r>
              <a:rPr b="0" i="0" lang="en-US" sz="1400" u="none" cap="none" strike="noStrike">
                <a:solidFill>
                  <a:srgbClr val="000000"/>
                </a:solidFill>
                <a:latin typeface="Arial"/>
                <a:ea typeface="Arial"/>
                <a:cs typeface="Arial"/>
                <a:sym typeface="Arial"/>
              </a:rPr>
              <a:t>Defines how many replicas, the container image, and port configuration.</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pic>
        <p:nvPicPr>
          <p:cNvPr descr="A picture containing drawing&#10;&#10;Description automatically generated" id="262" name="Google Shape;262;p83"/>
          <p:cNvPicPr preferRelativeResize="0"/>
          <p:nvPr/>
        </p:nvPicPr>
        <p:blipFill rotWithShape="1">
          <a:blip r:embed="rId3">
            <a:alphaModFix/>
          </a:blip>
          <a:srcRect b="0" l="0" r="0" t="0"/>
          <a:stretch/>
        </p:blipFill>
        <p:spPr>
          <a:xfrm>
            <a:off x="0" y="5573088"/>
            <a:ext cx="1417834" cy="1284912"/>
          </a:xfrm>
          <a:prstGeom prst="rect">
            <a:avLst/>
          </a:prstGeom>
          <a:noFill/>
          <a:ln>
            <a:noFill/>
          </a:ln>
        </p:spPr>
      </p:pic>
      <p:sp>
        <p:nvSpPr>
          <p:cNvPr id="263" name="Google Shape;263;p83"/>
          <p:cNvSpPr/>
          <p:nvPr/>
        </p:nvSpPr>
        <p:spPr>
          <a:xfrm>
            <a:off x="212128" y="162623"/>
            <a:ext cx="2754592"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3C71"/>
              </a:buClr>
              <a:buSzPts val="3200"/>
              <a:buFont typeface="Arial"/>
              <a:buNone/>
            </a:pPr>
            <a:r>
              <a:rPr b="1" i="0" lang="en-US" sz="3200" u="none" cap="none" strike="noStrike">
                <a:solidFill>
                  <a:srgbClr val="003C71"/>
                </a:solidFill>
                <a:latin typeface="Arial"/>
                <a:ea typeface="Arial"/>
                <a:cs typeface="Arial"/>
                <a:sym typeface="Arial"/>
              </a:rPr>
              <a:t>YAML Intro</a:t>
            </a:r>
            <a:endParaRPr b="1" i="0" sz="3200" u="none" cap="none" strike="noStrike">
              <a:solidFill>
                <a:srgbClr val="003C71"/>
              </a:solidFill>
              <a:latin typeface="Arial"/>
              <a:ea typeface="Arial"/>
              <a:cs typeface="Arial"/>
              <a:sym typeface="Arial"/>
            </a:endParaRPr>
          </a:p>
        </p:txBody>
      </p:sp>
      <p:sp>
        <p:nvSpPr>
          <p:cNvPr id="264" name="Google Shape;264;p83"/>
          <p:cNvSpPr/>
          <p:nvPr/>
        </p:nvSpPr>
        <p:spPr>
          <a:xfrm>
            <a:off x="212128" y="747398"/>
            <a:ext cx="2848857"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000" u="none" cap="none" strike="noStrike">
                <a:solidFill>
                  <a:srgbClr val="000000"/>
                </a:solidFill>
                <a:latin typeface="Arial"/>
                <a:ea typeface="Arial"/>
                <a:cs typeface="Arial"/>
                <a:sym typeface="Arial"/>
              </a:rPr>
              <a:t>Commenting in YAML</a:t>
            </a:r>
            <a:endParaRPr b="1" i="0" sz="2000" u="none" cap="none" strike="noStrike">
              <a:solidFill>
                <a:srgbClr val="000000"/>
              </a:solidFill>
              <a:latin typeface="Arial"/>
              <a:ea typeface="Arial"/>
              <a:cs typeface="Arial"/>
              <a:sym typeface="Arial"/>
            </a:endParaRPr>
          </a:p>
        </p:txBody>
      </p:sp>
      <p:sp>
        <p:nvSpPr>
          <p:cNvPr id="265" name="Google Shape;265;p83"/>
          <p:cNvSpPr/>
          <p:nvPr/>
        </p:nvSpPr>
        <p:spPr>
          <a:xfrm>
            <a:off x="396240" y="1126855"/>
            <a:ext cx="6096000" cy="1200329"/>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b="0" i="0" lang="en-US" sz="1600" u="none" cap="none" strike="noStrike">
                <a:solidFill>
                  <a:srgbClr val="000000"/>
                </a:solidFill>
                <a:latin typeface="Arial"/>
                <a:ea typeface="Arial"/>
                <a:cs typeface="Arial"/>
                <a:sym typeface="Arial"/>
              </a:rPr>
              <a:t>Adding Comments in YAML</a:t>
            </a:r>
            <a:endParaRPr/>
          </a:p>
          <a:p>
            <a:pPr indent="-285750" lvl="0" marL="285750" marR="0" rtl="0" algn="l">
              <a:lnSpc>
                <a:spcPct val="150000"/>
              </a:lnSpc>
              <a:spcBef>
                <a:spcPts val="0"/>
              </a:spcBef>
              <a:spcAft>
                <a:spcPts val="0"/>
              </a:spcAft>
              <a:buClr>
                <a:srgbClr val="000000"/>
              </a:buClr>
              <a:buSzPts val="1600"/>
              <a:buFont typeface="Noto Sans Symbols"/>
              <a:buChar char="▪"/>
            </a:pPr>
            <a:r>
              <a:rPr b="0" i="0" lang="en-US" sz="1600" u="none" cap="none" strike="noStrike">
                <a:solidFill>
                  <a:srgbClr val="000000"/>
                </a:solidFill>
                <a:latin typeface="Arial"/>
                <a:ea typeface="Arial"/>
                <a:cs typeface="Arial"/>
                <a:sym typeface="Arial"/>
              </a:rPr>
              <a:t>Comments begin with </a:t>
            </a:r>
            <a:r>
              <a:rPr b="1" i="0" lang="en-US" sz="1600" u="none" cap="none" strike="noStrike">
                <a:solidFill>
                  <a:srgbClr val="FF0000"/>
                </a:solidFill>
                <a:latin typeface="Arial"/>
                <a:ea typeface="Arial"/>
                <a:cs typeface="Arial"/>
                <a:sym typeface="Arial"/>
              </a:rPr>
              <a:t>#</a:t>
            </a:r>
            <a:r>
              <a:rPr b="1" i="0" lang="en-US" sz="1600" u="none" cap="none" strike="noStrike">
                <a:solidFill>
                  <a:srgbClr val="000000"/>
                </a:solidFill>
                <a:latin typeface="Arial"/>
                <a:ea typeface="Arial"/>
                <a:cs typeface="Arial"/>
                <a:sym typeface="Arial"/>
              </a:rPr>
              <a:t> </a:t>
            </a:r>
            <a:r>
              <a:rPr b="0" i="0" lang="en-US" sz="1600" u="none" cap="none" strike="noStrike">
                <a:solidFill>
                  <a:srgbClr val="000000"/>
                </a:solidFill>
                <a:latin typeface="Arial"/>
                <a:ea typeface="Arial"/>
                <a:cs typeface="Arial"/>
                <a:sym typeface="Arial"/>
              </a:rPr>
              <a:t>and continue to the end of the line.</a:t>
            </a:r>
            <a:endParaRPr/>
          </a:p>
          <a:p>
            <a:pPr indent="-285750" lvl="0" marL="285750" marR="0" rtl="0" algn="l">
              <a:lnSpc>
                <a:spcPct val="150000"/>
              </a:lnSpc>
              <a:spcBef>
                <a:spcPts val="0"/>
              </a:spcBef>
              <a:spcAft>
                <a:spcPts val="0"/>
              </a:spcAft>
              <a:buClr>
                <a:srgbClr val="000000"/>
              </a:buClr>
              <a:buSzPts val="1600"/>
              <a:buFont typeface="Noto Sans Symbols"/>
              <a:buChar char="▪"/>
            </a:pPr>
            <a:r>
              <a:rPr b="0" i="0" lang="en-US" sz="1600" u="none" cap="none" strike="noStrike">
                <a:solidFill>
                  <a:srgbClr val="000000"/>
                </a:solidFill>
                <a:latin typeface="Arial"/>
                <a:ea typeface="Arial"/>
                <a:cs typeface="Arial"/>
                <a:sym typeface="Arial"/>
              </a:rPr>
              <a:t>Can be placed anywhere, but should not appear after a value.</a:t>
            </a:r>
            <a:endParaRPr/>
          </a:p>
        </p:txBody>
      </p:sp>
      <p:pic>
        <p:nvPicPr>
          <p:cNvPr id="266" name="Google Shape;266;p83"/>
          <p:cNvPicPr preferRelativeResize="0"/>
          <p:nvPr/>
        </p:nvPicPr>
        <p:blipFill rotWithShape="1">
          <a:blip r:embed="rId4">
            <a:alphaModFix/>
          </a:blip>
          <a:srcRect b="0" l="0" r="0" t="0"/>
          <a:stretch/>
        </p:blipFill>
        <p:spPr>
          <a:xfrm>
            <a:off x="6492240" y="574678"/>
            <a:ext cx="5374733" cy="1630042"/>
          </a:xfrm>
          <a:prstGeom prst="rect">
            <a:avLst/>
          </a:prstGeom>
          <a:noFill/>
          <a:ln cap="flat" cmpd="sng" w="9525">
            <a:solidFill>
              <a:schemeClr val="dk1"/>
            </a:solidFill>
            <a:prstDash val="solid"/>
            <a:round/>
            <a:headEnd len="sm" w="sm" type="none"/>
            <a:tailEnd len="sm" w="sm" type="none"/>
          </a:ln>
        </p:spPr>
      </p:pic>
      <p:sp>
        <p:nvSpPr>
          <p:cNvPr id="267" name="Google Shape;267;p83"/>
          <p:cNvSpPr/>
          <p:nvPr/>
        </p:nvSpPr>
        <p:spPr>
          <a:xfrm>
            <a:off x="261820" y="2760133"/>
            <a:ext cx="2749471"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000" u="none" cap="none" strike="noStrike">
                <a:solidFill>
                  <a:srgbClr val="000000"/>
                </a:solidFill>
                <a:latin typeface="Arial"/>
                <a:ea typeface="Arial"/>
                <a:cs typeface="Arial"/>
                <a:sym typeface="Arial"/>
              </a:rPr>
              <a:t>YAML Best Practices</a:t>
            </a:r>
            <a:endParaRPr b="1" i="0" sz="2000" u="none" cap="none" strike="noStrike">
              <a:solidFill>
                <a:srgbClr val="000000"/>
              </a:solidFill>
              <a:latin typeface="Arial"/>
              <a:ea typeface="Arial"/>
              <a:cs typeface="Arial"/>
              <a:sym typeface="Arial"/>
            </a:endParaRPr>
          </a:p>
        </p:txBody>
      </p:sp>
      <p:sp>
        <p:nvSpPr>
          <p:cNvPr id="268" name="Google Shape;268;p83"/>
          <p:cNvSpPr/>
          <p:nvPr/>
        </p:nvSpPr>
        <p:spPr>
          <a:xfrm>
            <a:off x="317785" y="3160243"/>
            <a:ext cx="8546843" cy="1938992"/>
          </a:xfrm>
          <a:prstGeom prst="rect">
            <a:avLst/>
          </a:prstGeom>
          <a:noFill/>
          <a:ln>
            <a:noFill/>
          </a:ln>
        </p:spPr>
        <p:txBody>
          <a:bodyPr anchorCtr="0" anchor="t" bIns="45700" lIns="91425" spcFirstLastPara="1" rIns="91425" wrap="square" tIns="45700">
            <a:spAutoFit/>
          </a:bodyPr>
          <a:lstStyle/>
          <a:p>
            <a:pPr indent="-285750" lvl="0" marL="285750" marR="0" rtl="0" algn="l">
              <a:lnSpc>
                <a:spcPct val="150000"/>
              </a:lnSpc>
              <a:spcBef>
                <a:spcPts val="0"/>
              </a:spcBef>
              <a:spcAft>
                <a:spcPts val="0"/>
              </a:spcAft>
              <a:buClr>
                <a:srgbClr val="000000"/>
              </a:buClr>
              <a:buSzPts val="1600"/>
              <a:buFont typeface="Noto Sans Symbols"/>
              <a:buChar char="▪"/>
            </a:pPr>
            <a:r>
              <a:rPr b="0" i="0" lang="en-US" sz="1600" u="none" cap="none" strike="noStrike">
                <a:solidFill>
                  <a:srgbClr val="000000"/>
                </a:solidFill>
                <a:latin typeface="Arial"/>
                <a:ea typeface="Arial"/>
                <a:cs typeface="Arial"/>
                <a:sym typeface="Arial"/>
              </a:rPr>
              <a:t>Use </a:t>
            </a:r>
            <a:r>
              <a:rPr b="0" i="0" lang="en-US" sz="1600" u="none" cap="none" strike="noStrike">
                <a:solidFill>
                  <a:srgbClr val="FF0000"/>
                </a:solidFill>
                <a:latin typeface="Arial"/>
                <a:ea typeface="Arial"/>
                <a:cs typeface="Arial"/>
                <a:sym typeface="Arial"/>
              </a:rPr>
              <a:t>two spaces </a:t>
            </a:r>
            <a:r>
              <a:rPr b="0" i="0" lang="en-US" sz="1600" u="none" cap="none" strike="noStrike">
                <a:solidFill>
                  <a:srgbClr val="000000"/>
                </a:solidFill>
                <a:latin typeface="Arial"/>
                <a:ea typeface="Arial"/>
                <a:cs typeface="Arial"/>
                <a:sym typeface="Arial"/>
              </a:rPr>
              <a:t>for indentation (no tabs).</a:t>
            </a:r>
            <a:endParaRPr/>
          </a:p>
          <a:p>
            <a:pPr indent="-285750" lvl="0" marL="285750" marR="0" rtl="0" algn="l">
              <a:lnSpc>
                <a:spcPct val="150000"/>
              </a:lnSpc>
              <a:spcBef>
                <a:spcPts val="0"/>
              </a:spcBef>
              <a:spcAft>
                <a:spcPts val="0"/>
              </a:spcAft>
              <a:buClr>
                <a:srgbClr val="000000"/>
              </a:buClr>
              <a:buSzPts val="1600"/>
              <a:buFont typeface="Noto Sans Symbols"/>
              <a:buChar char="▪"/>
            </a:pPr>
            <a:r>
              <a:rPr b="0" i="0" lang="en-US" sz="1600" u="none" cap="none" strike="noStrike">
                <a:solidFill>
                  <a:srgbClr val="000000"/>
                </a:solidFill>
                <a:latin typeface="Arial"/>
                <a:ea typeface="Arial"/>
                <a:cs typeface="Arial"/>
                <a:sym typeface="Arial"/>
              </a:rPr>
              <a:t>Always start lists with </a:t>
            </a:r>
            <a:r>
              <a:rPr b="1" i="0" lang="en-US" sz="1600" u="none" cap="none" strike="noStrike">
                <a:solidFill>
                  <a:srgbClr val="FF0000"/>
                </a:solidFill>
                <a:latin typeface="Arial"/>
                <a:ea typeface="Arial"/>
                <a:cs typeface="Arial"/>
                <a:sym typeface="Arial"/>
              </a:rPr>
              <a:t>-</a:t>
            </a:r>
            <a:r>
              <a:rPr b="0" i="0" lang="en-US" sz="1600" u="none" cap="none" strike="noStrike">
                <a:solidFill>
                  <a:srgbClr val="000000"/>
                </a:solidFill>
                <a:latin typeface="Arial"/>
                <a:ea typeface="Arial"/>
                <a:cs typeface="Arial"/>
                <a:sym typeface="Arial"/>
              </a:rPr>
              <a:t>.</a:t>
            </a:r>
            <a:endParaRPr/>
          </a:p>
          <a:p>
            <a:pPr indent="-285750" lvl="0" marL="285750" marR="0" rtl="0" algn="l">
              <a:lnSpc>
                <a:spcPct val="150000"/>
              </a:lnSpc>
              <a:spcBef>
                <a:spcPts val="0"/>
              </a:spcBef>
              <a:spcAft>
                <a:spcPts val="0"/>
              </a:spcAft>
              <a:buClr>
                <a:srgbClr val="000000"/>
              </a:buClr>
              <a:buSzPts val="1600"/>
              <a:buFont typeface="Noto Sans Symbols"/>
              <a:buChar char="▪"/>
            </a:pPr>
            <a:r>
              <a:rPr b="0" i="0" lang="en-US" sz="1600" u="none" cap="none" strike="noStrike">
                <a:solidFill>
                  <a:srgbClr val="000000"/>
                </a:solidFill>
                <a:latin typeface="Arial"/>
                <a:ea typeface="Arial"/>
                <a:cs typeface="Arial"/>
                <a:sym typeface="Arial"/>
              </a:rPr>
              <a:t>Be mindful of spaces after </a:t>
            </a:r>
            <a:r>
              <a:rPr b="1" i="0" lang="en-US" sz="1600" u="none" cap="none" strike="noStrike">
                <a:solidFill>
                  <a:srgbClr val="FF0000"/>
                </a:solidFill>
                <a:latin typeface="Arial"/>
                <a:ea typeface="Arial"/>
                <a:cs typeface="Arial"/>
                <a:sym typeface="Arial"/>
              </a:rPr>
              <a:t>:</a:t>
            </a:r>
            <a:r>
              <a:rPr b="0" i="0" lang="en-US" sz="1600" u="none" cap="none" strike="noStrike">
                <a:solidFill>
                  <a:srgbClr val="000000"/>
                </a:solidFill>
                <a:latin typeface="Arial"/>
                <a:ea typeface="Arial"/>
                <a:cs typeface="Arial"/>
                <a:sym typeface="Arial"/>
              </a:rPr>
              <a:t> in key-value pairs.</a:t>
            </a:r>
            <a:endParaRPr/>
          </a:p>
          <a:p>
            <a:pPr indent="-285750" lvl="0" marL="285750" marR="0" rtl="0" algn="l">
              <a:lnSpc>
                <a:spcPct val="150000"/>
              </a:lnSpc>
              <a:spcBef>
                <a:spcPts val="0"/>
              </a:spcBef>
              <a:spcAft>
                <a:spcPts val="0"/>
              </a:spcAft>
              <a:buClr>
                <a:srgbClr val="000000"/>
              </a:buClr>
              <a:buSzPts val="1600"/>
              <a:buFont typeface="Noto Sans Symbols"/>
              <a:buChar char="▪"/>
            </a:pPr>
            <a:r>
              <a:rPr b="0" i="0" lang="en-US" sz="1600" u="none" cap="none" strike="noStrike">
                <a:solidFill>
                  <a:srgbClr val="000000"/>
                </a:solidFill>
                <a:latin typeface="Arial"/>
                <a:ea typeface="Arial"/>
                <a:cs typeface="Arial"/>
                <a:sym typeface="Arial"/>
              </a:rPr>
              <a:t>Use quotes for strings with special characters or spaces.</a:t>
            </a:r>
            <a:endParaRPr/>
          </a:p>
          <a:p>
            <a:pPr indent="-285750" lvl="0" marL="285750" marR="0" rtl="0" algn="l">
              <a:lnSpc>
                <a:spcPct val="150000"/>
              </a:lnSpc>
              <a:spcBef>
                <a:spcPts val="0"/>
              </a:spcBef>
              <a:spcAft>
                <a:spcPts val="0"/>
              </a:spcAft>
              <a:buClr>
                <a:srgbClr val="000000"/>
              </a:buClr>
              <a:buSzPts val="1600"/>
              <a:buFont typeface="Noto Sans Symbols"/>
              <a:buChar char="▪"/>
            </a:pPr>
            <a:r>
              <a:rPr b="0" i="0" lang="en-US" sz="1600" u="none" cap="none" strike="noStrike">
                <a:solidFill>
                  <a:srgbClr val="000000"/>
                </a:solidFill>
                <a:latin typeface="Arial"/>
                <a:ea typeface="Arial"/>
                <a:cs typeface="Arial"/>
                <a:sym typeface="Arial"/>
              </a:rPr>
              <a:t>Keep YAML files small and readable, avoid deep nesting where possible.</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pic>
        <p:nvPicPr>
          <p:cNvPr descr="A picture containing drawing&#10;&#10;Description automatically generated" id="274" name="Google Shape;274;p84"/>
          <p:cNvPicPr preferRelativeResize="0"/>
          <p:nvPr/>
        </p:nvPicPr>
        <p:blipFill rotWithShape="1">
          <a:blip r:embed="rId3">
            <a:alphaModFix/>
          </a:blip>
          <a:srcRect b="0" l="0" r="0" t="0"/>
          <a:stretch/>
        </p:blipFill>
        <p:spPr>
          <a:xfrm>
            <a:off x="0" y="5573088"/>
            <a:ext cx="1417834" cy="1284912"/>
          </a:xfrm>
          <a:prstGeom prst="rect">
            <a:avLst/>
          </a:prstGeom>
          <a:noFill/>
          <a:ln>
            <a:noFill/>
          </a:ln>
        </p:spPr>
      </p:pic>
      <p:sp>
        <p:nvSpPr>
          <p:cNvPr id="275" name="Google Shape;275;p84"/>
          <p:cNvSpPr/>
          <p:nvPr/>
        </p:nvSpPr>
        <p:spPr>
          <a:xfrm>
            <a:off x="212128" y="162623"/>
            <a:ext cx="2754592"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3C71"/>
              </a:buClr>
              <a:buSzPts val="3200"/>
              <a:buFont typeface="Arial"/>
              <a:buNone/>
            </a:pPr>
            <a:r>
              <a:rPr b="1" i="0" lang="en-US" sz="3200" u="none" cap="none" strike="noStrike">
                <a:solidFill>
                  <a:srgbClr val="003C71"/>
                </a:solidFill>
                <a:latin typeface="Arial"/>
                <a:ea typeface="Arial"/>
                <a:cs typeface="Arial"/>
                <a:sym typeface="Arial"/>
              </a:rPr>
              <a:t>YAML Intro</a:t>
            </a:r>
            <a:endParaRPr b="1" i="0" sz="3200" u="none" cap="none" strike="noStrike">
              <a:solidFill>
                <a:srgbClr val="003C71"/>
              </a:solidFill>
              <a:latin typeface="Arial"/>
              <a:ea typeface="Arial"/>
              <a:cs typeface="Arial"/>
              <a:sym typeface="Arial"/>
            </a:endParaRPr>
          </a:p>
        </p:txBody>
      </p:sp>
      <p:sp>
        <p:nvSpPr>
          <p:cNvPr id="276" name="Google Shape;276;p84"/>
          <p:cNvSpPr/>
          <p:nvPr/>
        </p:nvSpPr>
        <p:spPr>
          <a:xfrm>
            <a:off x="212128" y="747398"/>
            <a:ext cx="3560590"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000" u="none" cap="none" strike="noStrike">
                <a:solidFill>
                  <a:srgbClr val="000000"/>
                </a:solidFill>
                <a:latin typeface="Arial"/>
                <a:ea typeface="Arial"/>
                <a:cs typeface="Arial"/>
                <a:sym typeface="Arial"/>
              </a:rPr>
              <a:t>Common mistakes in YAML</a:t>
            </a:r>
            <a:endParaRPr b="1" i="0" sz="2000" u="none" cap="none" strike="noStrike">
              <a:solidFill>
                <a:srgbClr val="000000"/>
              </a:solidFill>
              <a:latin typeface="Arial"/>
              <a:ea typeface="Arial"/>
              <a:cs typeface="Arial"/>
              <a:sym typeface="Arial"/>
            </a:endParaRPr>
          </a:p>
        </p:txBody>
      </p:sp>
      <p:sp>
        <p:nvSpPr>
          <p:cNvPr id="277" name="Google Shape;277;p84"/>
          <p:cNvSpPr/>
          <p:nvPr/>
        </p:nvSpPr>
        <p:spPr>
          <a:xfrm>
            <a:off x="477520" y="1147508"/>
            <a:ext cx="4531360" cy="1338828"/>
          </a:xfrm>
          <a:prstGeom prst="rect">
            <a:avLst/>
          </a:prstGeom>
          <a:noFill/>
          <a:ln>
            <a:noFill/>
          </a:ln>
        </p:spPr>
        <p:txBody>
          <a:bodyPr anchorCtr="0" anchor="t" bIns="45700" lIns="91425" spcFirstLastPara="1" rIns="91425" wrap="square" tIns="45700">
            <a:spAutoFit/>
          </a:bodyPr>
          <a:lstStyle/>
          <a:p>
            <a:pPr indent="-285750" lvl="0" marL="285750" marR="0" rtl="0" algn="l">
              <a:lnSpc>
                <a:spcPct val="150000"/>
              </a:lnSpc>
              <a:spcBef>
                <a:spcPts val="0"/>
              </a:spcBef>
              <a:spcAft>
                <a:spcPts val="0"/>
              </a:spcAft>
              <a:buClr>
                <a:srgbClr val="000000"/>
              </a:buClr>
              <a:buSzPts val="1800"/>
              <a:buFont typeface="Noto Sans Symbols"/>
              <a:buChar char="▪"/>
            </a:pPr>
            <a:r>
              <a:rPr b="0" i="0" lang="en-US" sz="1800" u="none" cap="none" strike="noStrike">
                <a:solidFill>
                  <a:srgbClr val="000000"/>
                </a:solidFill>
                <a:latin typeface="Arial"/>
                <a:ea typeface="Arial"/>
                <a:cs typeface="Arial"/>
                <a:sym typeface="Arial"/>
              </a:rPr>
              <a:t>Using tabs instead of spaces.</a:t>
            </a:r>
            <a:endParaRPr/>
          </a:p>
          <a:p>
            <a:pPr indent="-285750" lvl="0" marL="285750" marR="0" rtl="0" algn="l">
              <a:lnSpc>
                <a:spcPct val="150000"/>
              </a:lnSpc>
              <a:spcBef>
                <a:spcPts val="0"/>
              </a:spcBef>
              <a:spcAft>
                <a:spcPts val="0"/>
              </a:spcAft>
              <a:buClr>
                <a:srgbClr val="000000"/>
              </a:buClr>
              <a:buSzPts val="1800"/>
              <a:buFont typeface="Noto Sans Symbols"/>
              <a:buChar char="▪"/>
            </a:pPr>
            <a:r>
              <a:rPr b="0" i="0" lang="en-US" sz="1800" u="none" cap="none" strike="noStrike">
                <a:solidFill>
                  <a:srgbClr val="000000"/>
                </a:solidFill>
                <a:latin typeface="Arial"/>
                <a:ea typeface="Arial"/>
                <a:cs typeface="Arial"/>
                <a:sym typeface="Arial"/>
              </a:rPr>
              <a:t>Forgetting to indent properly.</a:t>
            </a:r>
            <a:endParaRPr/>
          </a:p>
          <a:p>
            <a:pPr indent="-285750" lvl="0" marL="285750" marR="0" rtl="0" algn="l">
              <a:lnSpc>
                <a:spcPct val="150000"/>
              </a:lnSpc>
              <a:spcBef>
                <a:spcPts val="0"/>
              </a:spcBef>
              <a:spcAft>
                <a:spcPts val="0"/>
              </a:spcAft>
              <a:buClr>
                <a:srgbClr val="000000"/>
              </a:buClr>
              <a:buSzPts val="1800"/>
              <a:buFont typeface="Noto Sans Symbols"/>
              <a:buChar char="▪"/>
            </a:pPr>
            <a:r>
              <a:rPr b="0" i="0" lang="en-US" sz="1800" u="none" cap="none" strike="noStrike">
                <a:solidFill>
                  <a:srgbClr val="000000"/>
                </a:solidFill>
                <a:latin typeface="Arial"/>
                <a:ea typeface="Arial"/>
                <a:cs typeface="Arial"/>
                <a:sym typeface="Arial"/>
              </a:rPr>
              <a:t>Using incorrect key-value formatting.</a:t>
            </a:r>
            <a:endParaRPr/>
          </a:p>
        </p:txBody>
      </p:sp>
      <p:pic>
        <p:nvPicPr>
          <p:cNvPr id="278" name="Google Shape;278;p84"/>
          <p:cNvPicPr preferRelativeResize="0"/>
          <p:nvPr/>
        </p:nvPicPr>
        <p:blipFill rotWithShape="1">
          <a:blip r:embed="rId4">
            <a:alphaModFix/>
          </a:blip>
          <a:srcRect b="0" l="0" r="0" t="0"/>
          <a:stretch/>
        </p:blipFill>
        <p:spPr>
          <a:xfrm>
            <a:off x="4907280" y="439356"/>
            <a:ext cx="6248400" cy="1416304"/>
          </a:xfrm>
          <a:prstGeom prst="rect">
            <a:avLst/>
          </a:prstGeom>
          <a:noFill/>
          <a:ln cap="flat" cmpd="sng" w="9525">
            <a:solidFill>
              <a:schemeClr val="dk1"/>
            </a:solidFill>
            <a:prstDash val="solid"/>
            <a:round/>
            <a:headEnd len="sm" w="sm" type="none"/>
            <a:tailEnd len="sm" w="sm" type="none"/>
          </a:ln>
        </p:spPr>
      </p:pic>
      <p:sp>
        <p:nvSpPr>
          <p:cNvPr id="279" name="Google Shape;279;p84"/>
          <p:cNvSpPr/>
          <p:nvPr/>
        </p:nvSpPr>
        <p:spPr>
          <a:xfrm>
            <a:off x="457200" y="2762698"/>
            <a:ext cx="5516880" cy="2534027"/>
          </a:xfrm>
          <a:prstGeom prst="rect">
            <a:avLst/>
          </a:prstGeom>
          <a:noFill/>
          <a:ln>
            <a:noFill/>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None/>
            </a:pPr>
            <a:r>
              <a:rPr b="0" i="0" lang="en-US" sz="1800" u="none" cap="none" strike="noStrike">
                <a:solidFill>
                  <a:srgbClr val="000000"/>
                </a:solidFill>
                <a:latin typeface="Arial"/>
                <a:ea typeface="Arial"/>
                <a:cs typeface="Arial"/>
                <a:sym typeface="Arial"/>
              </a:rPr>
              <a:t>A single YAML file can have more than more than one document. Each document can be interpreted as a separate YAML file which means multiple documents can contain the same/duplicate keys. A YAML file with multiple documents would look like below, where each new document is indicated by </a:t>
            </a:r>
            <a:r>
              <a:rPr b="1" i="0" lang="en-US" sz="1800" u="none" cap="none" strike="noStrike">
                <a:solidFill>
                  <a:srgbClr val="000000"/>
                </a:solidFill>
                <a:latin typeface="Arial"/>
                <a:ea typeface="Arial"/>
                <a:cs typeface="Arial"/>
                <a:sym typeface="Arial"/>
              </a:rPr>
              <a:t>---.</a:t>
            </a:r>
            <a:endParaRPr/>
          </a:p>
        </p:txBody>
      </p:sp>
      <p:pic>
        <p:nvPicPr>
          <p:cNvPr id="280" name="Google Shape;280;p84"/>
          <p:cNvPicPr preferRelativeResize="0"/>
          <p:nvPr/>
        </p:nvPicPr>
        <p:blipFill rotWithShape="1">
          <a:blip r:embed="rId5">
            <a:alphaModFix/>
          </a:blip>
          <a:srcRect b="0" l="0" r="0" t="0"/>
          <a:stretch/>
        </p:blipFill>
        <p:spPr>
          <a:xfrm>
            <a:off x="6342380" y="1935797"/>
            <a:ext cx="4343400" cy="47339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pic>
        <p:nvPicPr>
          <p:cNvPr descr="A picture containing drawing&#10;&#10;Description automatically generated" id="286" name="Google Shape;286;p85"/>
          <p:cNvPicPr preferRelativeResize="0"/>
          <p:nvPr/>
        </p:nvPicPr>
        <p:blipFill rotWithShape="1">
          <a:blip r:embed="rId3">
            <a:alphaModFix/>
          </a:blip>
          <a:srcRect b="0" l="0" r="0" t="0"/>
          <a:stretch/>
        </p:blipFill>
        <p:spPr>
          <a:xfrm>
            <a:off x="0" y="5573088"/>
            <a:ext cx="1417834" cy="1284912"/>
          </a:xfrm>
          <a:prstGeom prst="rect">
            <a:avLst/>
          </a:prstGeom>
          <a:noFill/>
          <a:ln>
            <a:noFill/>
          </a:ln>
        </p:spPr>
      </p:pic>
      <p:sp>
        <p:nvSpPr>
          <p:cNvPr id="287" name="Google Shape;287;p85"/>
          <p:cNvSpPr/>
          <p:nvPr/>
        </p:nvSpPr>
        <p:spPr>
          <a:xfrm>
            <a:off x="212128" y="162623"/>
            <a:ext cx="7720380"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3C71"/>
              </a:buClr>
              <a:buSzPts val="3200"/>
              <a:buFont typeface="Arial"/>
              <a:buNone/>
            </a:pPr>
            <a:r>
              <a:rPr b="1" i="0" lang="en-US" sz="3200" u="none" cap="none" strike="noStrike">
                <a:solidFill>
                  <a:srgbClr val="003C71"/>
                </a:solidFill>
                <a:latin typeface="Arial"/>
                <a:ea typeface="Arial"/>
                <a:cs typeface="Arial"/>
                <a:sym typeface="Arial"/>
              </a:rPr>
              <a:t>Docker Compose and YAML</a:t>
            </a:r>
            <a:endParaRPr b="1" i="0" sz="3200" u="none" cap="none" strike="noStrike">
              <a:solidFill>
                <a:srgbClr val="003C71"/>
              </a:solidFill>
              <a:latin typeface="Arial"/>
              <a:ea typeface="Arial"/>
              <a:cs typeface="Arial"/>
              <a:sym typeface="Arial"/>
            </a:endParaRPr>
          </a:p>
        </p:txBody>
      </p:sp>
      <p:sp>
        <p:nvSpPr>
          <p:cNvPr id="288" name="Google Shape;288;p85"/>
          <p:cNvSpPr/>
          <p:nvPr/>
        </p:nvSpPr>
        <p:spPr>
          <a:xfrm>
            <a:off x="497840" y="1094750"/>
            <a:ext cx="10657840" cy="70788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000" u="none" cap="none" strike="noStrike">
                <a:solidFill>
                  <a:schemeClr val="dk1"/>
                </a:solidFill>
                <a:latin typeface="Arial"/>
                <a:ea typeface="Arial"/>
                <a:cs typeface="Arial"/>
                <a:sym typeface="Arial"/>
              </a:rPr>
              <a:t>Docker Compose </a:t>
            </a:r>
            <a:r>
              <a:rPr b="0" i="0" lang="en-US" sz="2000" u="none" cap="none" strike="noStrike">
                <a:solidFill>
                  <a:srgbClr val="000000"/>
                </a:solidFill>
                <a:latin typeface="Arial"/>
                <a:ea typeface="Arial"/>
                <a:cs typeface="Arial"/>
                <a:sym typeface="Arial"/>
              </a:rPr>
              <a:t>is a tool for defining and managing multi-container Docker applications.</a:t>
            </a:r>
            <a:endParaRPr/>
          </a:p>
          <a:p>
            <a:pPr indent="0" lvl="0" marL="0" marR="0" rtl="0" algn="l">
              <a:lnSpc>
                <a:spcPct val="100000"/>
              </a:lnSpc>
              <a:spcBef>
                <a:spcPts val="0"/>
              </a:spcBef>
              <a:spcAft>
                <a:spcPts val="0"/>
              </a:spcAft>
              <a:buNone/>
            </a:pPr>
            <a:r>
              <a:rPr b="0" i="0" lang="en-US" sz="2000" u="none" cap="none" strike="noStrike">
                <a:solidFill>
                  <a:srgbClr val="000000"/>
                </a:solidFill>
                <a:latin typeface="Arial"/>
                <a:ea typeface="Arial"/>
                <a:cs typeface="Arial"/>
                <a:sym typeface="Arial"/>
              </a:rPr>
              <a:t>It uses a YAML file to configure application services.</a:t>
            </a:r>
            <a:endParaRPr/>
          </a:p>
        </p:txBody>
      </p:sp>
      <p:sp>
        <p:nvSpPr>
          <p:cNvPr id="289" name="Google Shape;289;p85"/>
          <p:cNvSpPr txBox="1"/>
          <p:nvPr/>
        </p:nvSpPr>
        <p:spPr>
          <a:xfrm>
            <a:off x="1066800" y="1834903"/>
            <a:ext cx="8229600" cy="1701799"/>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rgbClr val="000000"/>
              </a:buClr>
              <a:buSzPts val="2400"/>
              <a:buFont typeface="Noto Sans Symbols"/>
              <a:buChar char="✔"/>
            </a:pPr>
            <a:r>
              <a:rPr b="0" i="0" lang="en-US" sz="2400" u="none" cap="none" strike="noStrike">
                <a:solidFill>
                  <a:schemeClr val="dk1"/>
                </a:solidFill>
                <a:latin typeface="Arial"/>
                <a:ea typeface="Arial"/>
                <a:cs typeface="Arial"/>
                <a:sym typeface="Arial"/>
              </a:rPr>
              <a:t>Simplifies multi-container setups</a:t>
            </a:r>
            <a:endParaRPr/>
          </a:p>
          <a:p>
            <a:pPr indent="-342900" lvl="0" marL="342900" marR="0" rtl="0" algn="l">
              <a:lnSpc>
                <a:spcPct val="100000"/>
              </a:lnSpc>
              <a:spcBef>
                <a:spcPts val="0"/>
              </a:spcBef>
              <a:spcAft>
                <a:spcPts val="0"/>
              </a:spcAft>
              <a:buClr>
                <a:srgbClr val="000000"/>
              </a:buClr>
              <a:buSzPts val="2400"/>
              <a:buFont typeface="Noto Sans Symbols"/>
              <a:buChar char="✔"/>
            </a:pPr>
            <a:r>
              <a:rPr b="0" i="0" lang="en-US" sz="2400" u="none" cap="none" strike="noStrike">
                <a:solidFill>
                  <a:schemeClr val="dk1"/>
                </a:solidFill>
                <a:latin typeface="Arial"/>
                <a:ea typeface="Arial"/>
                <a:cs typeface="Arial"/>
                <a:sym typeface="Arial"/>
              </a:rPr>
              <a:t>Enables service orchestration</a:t>
            </a:r>
            <a:endParaRPr/>
          </a:p>
          <a:p>
            <a:pPr indent="-342900" lvl="0" marL="342900" marR="0" rtl="0" algn="l">
              <a:lnSpc>
                <a:spcPct val="100000"/>
              </a:lnSpc>
              <a:spcBef>
                <a:spcPts val="0"/>
              </a:spcBef>
              <a:spcAft>
                <a:spcPts val="0"/>
              </a:spcAft>
              <a:buClr>
                <a:srgbClr val="000000"/>
              </a:buClr>
              <a:buSzPts val="2400"/>
              <a:buFont typeface="Noto Sans Symbols"/>
              <a:buChar char="✔"/>
            </a:pPr>
            <a:r>
              <a:rPr b="0" i="0" lang="en-US" sz="2400" u="none" cap="none" strike="noStrike">
                <a:solidFill>
                  <a:schemeClr val="dk1"/>
                </a:solidFill>
                <a:latin typeface="Arial"/>
                <a:ea typeface="Arial"/>
                <a:cs typeface="Arial"/>
                <a:sym typeface="Arial"/>
              </a:rPr>
              <a:t>Allows network and volume configuration</a:t>
            </a:r>
            <a:endParaRPr/>
          </a:p>
          <a:p>
            <a:pPr indent="-342900" lvl="0" marL="342900" marR="0" rtl="0" algn="l">
              <a:lnSpc>
                <a:spcPct val="100000"/>
              </a:lnSpc>
              <a:spcBef>
                <a:spcPts val="0"/>
              </a:spcBef>
              <a:spcAft>
                <a:spcPts val="0"/>
              </a:spcAft>
              <a:buClr>
                <a:srgbClr val="000000"/>
              </a:buClr>
              <a:buSzPts val="2400"/>
              <a:buFont typeface="Noto Sans Symbols"/>
              <a:buChar char="✔"/>
            </a:pPr>
            <a:r>
              <a:rPr b="0" i="0" lang="en-US" sz="2400" u="none" cap="none" strike="noStrike">
                <a:solidFill>
                  <a:schemeClr val="dk1"/>
                </a:solidFill>
                <a:latin typeface="Arial"/>
                <a:ea typeface="Arial"/>
                <a:cs typeface="Arial"/>
                <a:sym typeface="Arial"/>
              </a:rPr>
              <a:t>Provides portability for application environments</a:t>
            </a:r>
            <a:endParaRPr b="0" i="0" sz="2400" u="none" cap="none" strike="noStrike">
              <a:solidFill>
                <a:schemeClr val="dk1"/>
              </a:solidFill>
              <a:latin typeface="Arial"/>
              <a:ea typeface="Arial"/>
              <a:cs typeface="Arial"/>
              <a:sym typeface="Arial"/>
            </a:endParaRPr>
          </a:p>
        </p:txBody>
      </p:sp>
      <p:sp>
        <p:nvSpPr>
          <p:cNvPr id="290" name="Google Shape;290;p85"/>
          <p:cNvSpPr/>
          <p:nvPr/>
        </p:nvSpPr>
        <p:spPr>
          <a:xfrm>
            <a:off x="497840" y="4021607"/>
            <a:ext cx="10246716"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2400" u="none" cap="none" strike="noStrike">
                <a:solidFill>
                  <a:srgbClr val="2E75B5"/>
                </a:solidFill>
                <a:latin typeface="Arial"/>
                <a:ea typeface="Arial"/>
                <a:cs typeface="Arial"/>
                <a:sym typeface="Arial"/>
              </a:rPr>
              <a:t>Compose files are written in </a:t>
            </a:r>
            <a:r>
              <a:rPr b="1" i="0" lang="en-US" sz="2400" u="none" cap="none" strike="noStrike">
                <a:solidFill>
                  <a:srgbClr val="2E75B5"/>
                </a:solidFill>
                <a:latin typeface="Arial"/>
                <a:ea typeface="Arial"/>
                <a:cs typeface="Arial"/>
                <a:sym typeface="Arial"/>
              </a:rPr>
              <a:t>YAML</a:t>
            </a:r>
            <a:r>
              <a:rPr b="0" i="0" lang="en-US" sz="2400" u="none" cap="none" strike="noStrike">
                <a:solidFill>
                  <a:srgbClr val="2E75B5"/>
                </a:solidFill>
                <a:latin typeface="Arial"/>
                <a:ea typeface="Arial"/>
                <a:cs typeface="Arial"/>
                <a:sym typeface="Arial"/>
              </a:rPr>
              <a:t> format and follow a standard structure:</a:t>
            </a:r>
            <a:endParaRPr/>
          </a:p>
        </p:txBody>
      </p:sp>
      <p:sp>
        <p:nvSpPr>
          <p:cNvPr id="291" name="Google Shape;291;p85"/>
          <p:cNvSpPr/>
          <p:nvPr/>
        </p:nvSpPr>
        <p:spPr>
          <a:xfrm>
            <a:off x="1607998" y="4521536"/>
            <a:ext cx="8026400" cy="1569660"/>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rgbClr val="000000"/>
              </a:buClr>
              <a:buSzPts val="2400"/>
              <a:buFont typeface="Noto Sans Symbols"/>
              <a:buChar char="✔"/>
            </a:pPr>
            <a:r>
              <a:rPr b="0" i="0" lang="en-US" sz="2400" u="none" cap="none" strike="noStrike">
                <a:solidFill>
                  <a:srgbClr val="2E75B5"/>
                </a:solidFill>
                <a:latin typeface="Arial"/>
                <a:ea typeface="Arial"/>
                <a:cs typeface="Arial"/>
                <a:sym typeface="Arial"/>
              </a:rPr>
              <a:t>version: Specifies the Compose file version</a:t>
            </a:r>
            <a:endParaRPr/>
          </a:p>
          <a:p>
            <a:pPr indent="-285750" lvl="0" marL="285750" marR="0" rtl="0" algn="l">
              <a:lnSpc>
                <a:spcPct val="100000"/>
              </a:lnSpc>
              <a:spcBef>
                <a:spcPts val="0"/>
              </a:spcBef>
              <a:spcAft>
                <a:spcPts val="0"/>
              </a:spcAft>
              <a:buClr>
                <a:srgbClr val="000000"/>
              </a:buClr>
              <a:buSzPts val="2400"/>
              <a:buFont typeface="Noto Sans Symbols"/>
              <a:buChar char="✔"/>
            </a:pPr>
            <a:r>
              <a:rPr b="0" i="0" lang="en-US" sz="2400" u="none" cap="none" strike="noStrike">
                <a:solidFill>
                  <a:srgbClr val="2E75B5"/>
                </a:solidFill>
                <a:latin typeface="Arial"/>
                <a:ea typeface="Arial"/>
                <a:cs typeface="Arial"/>
                <a:sym typeface="Arial"/>
              </a:rPr>
              <a:t>services: Defines individual container services</a:t>
            </a:r>
            <a:endParaRPr/>
          </a:p>
          <a:p>
            <a:pPr indent="-285750" lvl="0" marL="285750" marR="0" rtl="0" algn="l">
              <a:lnSpc>
                <a:spcPct val="100000"/>
              </a:lnSpc>
              <a:spcBef>
                <a:spcPts val="0"/>
              </a:spcBef>
              <a:spcAft>
                <a:spcPts val="0"/>
              </a:spcAft>
              <a:buClr>
                <a:srgbClr val="000000"/>
              </a:buClr>
              <a:buSzPts val="2400"/>
              <a:buFont typeface="Noto Sans Symbols"/>
              <a:buChar char="✔"/>
            </a:pPr>
            <a:r>
              <a:rPr b="0" i="0" lang="en-US" sz="2400" u="none" cap="none" strike="noStrike">
                <a:solidFill>
                  <a:srgbClr val="2E75B5"/>
                </a:solidFill>
                <a:latin typeface="Arial"/>
                <a:ea typeface="Arial"/>
                <a:cs typeface="Arial"/>
                <a:sym typeface="Arial"/>
              </a:rPr>
              <a:t>volumes: Configures persistent storage</a:t>
            </a:r>
            <a:endParaRPr/>
          </a:p>
          <a:p>
            <a:pPr indent="-285750" lvl="0" marL="285750" marR="0" rtl="0" algn="l">
              <a:lnSpc>
                <a:spcPct val="100000"/>
              </a:lnSpc>
              <a:spcBef>
                <a:spcPts val="0"/>
              </a:spcBef>
              <a:spcAft>
                <a:spcPts val="0"/>
              </a:spcAft>
              <a:buClr>
                <a:srgbClr val="000000"/>
              </a:buClr>
              <a:buSzPts val="2400"/>
              <a:buFont typeface="Noto Sans Symbols"/>
              <a:buChar char="✔"/>
            </a:pPr>
            <a:r>
              <a:rPr b="0" i="0" lang="en-US" sz="2400" u="none" cap="none" strike="noStrike">
                <a:solidFill>
                  <a:srgbClr val="2E75B5"/>
                </a:solidFill>
                <a:latin typeface="Arial"/>
                <a:ea typeface="Arial"/>
                <a:cs typeface="Arial"/>
                <a:sym typeface="Arial"/>
              </a:rPr>
              <a:t>networks: Specifies custom networking</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pic>
        <p:nvPicPr>
          <p:cNvPr descr="A picture containing drawing&#10;&#10;Description automatically generated" id="297" name="Google Shape;297;p86"/>
          <p:cNvPicPr preferRelativeResize="0"/>
          <p:nvPr/>
        </p:nvPicPr>
        <p:blipFill rotWithShape="1">
          <a:blip r:embed="rId3">
            <a:alphaModFix/>
          </a:blip>
          <a:srcRect b="0" l="0" r="0" t="0"/>
          <a:stretch/>
        </p:blipFill>
        <p:spPr>
          <a:xfrm>
            <a:off x="0" y="5573088"/>
            <a:ext cx="1417834" cy="1284912"/>
          </a:xfrm>
          <a:prstGeom prst="rect">
            <a:avLst/>
          </a:prstGeom>
          <a:noFill/>
          <a:ln>
            <a:noFill/>
          </a:ln>
        </p:spPr>
      </p:pic>
      <p:sp>
        <p:nvSpPr>
          <p:cNvPr id="298" name="Google Shape;298;p86"/>
          <p:cNvSpPr/>
          <p:nvPr/>
        </p:nvSpPr>
        <p:spPr>
          <a:xfrm>
            <a:off x="212128" y="162623"/>
            <a:ext cx="7720380"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3C71"/>
              </a:buClr>
              <a:buSzPts val="3200"/>
              <a:buFont typeface="Arial"/>
              <a:buNone/>
            </a:pPr>
            <a:r>
              <a:rPr b="1" i="0" lang="en-US" sz="3200" u="none" cap="none" strike="noStrike">
                <a:solidFill>
                  <a:srgbClr val="003C71"/>
                </a:solidFill>
                <a:latin typeface="Arial"/>
                <a:ea typeface="Arial"/>
                <a:cs typeface="Arial"/>
                <a:sym typeface="Arial"/>
              </a:rPr>
              <a:t>Docker Compose and YAML</a:t>
            </a:r>
            <a:endParaRPr b="1" i="0" sz="3200" u="none" cap="none" strike="noStrike">
              <a:solidFill>
                <a:srgbClr val="003C71"/>
              </a:solidFill>
              <a:latin typeface="Arial"/>
              <a:ea typeface="Arial"/>
              <a:cs typeface="Arial"/>
              <a:sym typeface="Arial"/>
            </a:endParaRPr>
          </a:p>
        </p:txBody>
      </p:sp>
      <p:sp>
        <p:nvSpPr>
          <p:cNvPr id="299" name="Google Shape;299;p86"/>
          <p:cNvSpPr/>
          <p:nvPr/>
        </p:nvSpPr>
        <p:spPr>
          <a:xfrm>
            <a:off x="549293" y="2424157"/>
            <a:ext cx="7599027" cy="2308324"/>
          </a:xfrm>
          <a:prstGeom prst="rect">
            <a:avLst/>
          </a:prstGeom>
          <a:solidFill>
            <a:schemeClr val="lt1"/>
          </a:solidFill>
          <a:ln cap="flat" cmpd="sng" w="25400">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600" u="none" cap="none" strike="noStrike">
                <a:solidFill>
                  <a:srgbClr val="0070C0"/>
                </a:solidFill>
                <a:latin typeface="Arial"/>
                <a:ea typeface="Arial"/>
                <a:cs typeface="Arial"/>
                <a:sym typeface="Arial"/>
              </a:rPr>
              <a:t>version:</a:t>
            </a:r>
            <a:r>
              <a:rPr b="0" i="0" lang="en-US" sz="1600" u="none" cap="none" strike="noStrike">
                <a:solidFill>
                  <a:schemeClr val="dk1"/>
                </a:solidFill>
                <a:latin typeface="Arial"/>
                <a:ea typeface="Arial"/>
                <a:cs typeface="Arial"/>
                <a:sym typeface="Arial"/>
              </a:rPr>
              <a:t> </a:t>
            </a:r>
            <a:r>
              <a:rPr b="0" i="0" lang="en-US" sz="1600" u="none" cap="none" strike="noStrike">
                <a:solidFill>
                  <a:srgbClr val="00B050"/>
                </a:solidFill>
                <a:latin typeface="Arial"/>
                <a:ea typeface="Arial"/>
                <a:cs typeface="Arial"/>
                <a:sym typeface="Arial"/>
              </a:rPr>
              <a:t>'3.9'</a:t>
            </a:r>
            <a:endParaRPr/>
          </a:p>
          <a:p>
            <a:pPr indent="0" lvl="0" marL="0" marR="0" rtl="0" algn="l">
              <a:lnSpc>
                <a:spcPct val="100000"/>
              </a:lnSpc>
              <a:spcBef>
                <a:spcPts val="0"/>
              </a:spcBef>
              <a:spcAft>
                <a:spcPts val="0"/>
              </a:spcAft>
              <a:buNone/>
            </a:pPr>
            <a:r>
              <a:t/>
            </a:r>
            <a:endParaRPr b="0" i="0" sz="16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rPr b="0" i="0" lang="en-US" sz="1600" u="none" cap="none" strike="noStrike">
                <a:solidFill>
                  <a:srgbClr val="0070C0"/>
                </a:solidFill>
                <a:latin typeface="Arial"/>
                <a:ea typeface="Arial"/>
                <a:cs typeface="Arial"/>
                <a:sym typeface="Arial"/>
              </a:rPr>
              <a:t>services:</a:t>
            </a:r>
            <a:endParaRPr/>
          </a:p>
          <a:p>
            <a:pPr indent="0" lvl="0" marL="0" marR="0" rtl="0" algn="l">
              <a:lnSpc>
                <a:spcPct val="100000"/>
              </a:lnSpc>
              <a:spcBef>
                <a:spcPts val="0"/>
              </a:spcBef>
              <a:spcAft>
                <a:spcPts val="0"/>
              </a:spcAft>
              <a:buNone/>
            </a:pPr>
            <a:r>
              <a:rPr b="0" i="0" lang="en-US" sz="1600" u="none" cap="none" strike="noStrike">
                <a:solidFill>
                  <a:srgbClr val="0070C0"/>
                </a:solidFill>
                <a:latin typeface="Arial"/>
                <a:ea typeface="Arial"/>
                <a:cs typeface="Arial"/>
                <a:sym typeface="Arial"/>
              </a:rPr>
              <a:t>  web:</a:t>
            </a:r>
            <a:endParaRPr/>
          </a:p>
          <a:p>
            <a:pPr indent="0" lvl="0" marL="0" marR="0" rtl="0" algn="l">
              <a:lnSpc>
                <a:spcPct val="100000"/>
              </a:lnSpc>
              <a:spcBef>
                <a:spcPts val="0"/>
              </a:spcBef>
              <a:spcAft>
                <a:spcPts val="0"/>
              </a:spcAft>
              <a:buNone/>
            </a:pPr>
            <a:r>
              <a:rPr b="0" i="0" lang="en-US" sz="1600" u="none" cap="none" strike="noStrike">
                <a:solidFill>
                  <a:schemeClr val="dk1"/>
                </a:solidFill>
                <a:latin typeface="Arial"/>
                <a:ea typeface="Arial"/>
                <a:cs typeface="Arial"/>
                <a:sym typeface="Arial"/>
              </a:rPr>
              <a:t>    </a:t>
            </a:r>
            <a:r>
              <a:rPr b="0" i="0" lang="en-US" sz="1600" u="none" cap="none" strike="noStrike">
                <a:solidFill>
                  <a:srgbClr val="0070C0"/>
                </a:solidFill>
                <a:latin typeface="Arial"/>
                <a:ea typeface="Arial"/>
                <a:cs typeface="Arial"/>
                <a:sym typeface="Arial"/>
              </a:rPr>
              <a:t>image:</a:t>
            </a:r>
            <a:r>
              <a:rPr b="0" i="0" lang="en-US" sz="1600" u="none" cap="none" strike="noStrike">
                <a:solidFill>
                  <a:schemeClr val="dk1"/>
                </a:solidFill>
                <a:latin typeface="Arial"/>
                <a:ea typeface="Arial"/>
                <a:cs typeface="Arial"/>
                <a:sym typeface="Arial"/>
              </a:rPr>
              <a:t> </a:t>
            </a:r>
            <a:r>
              <a:rPr b="0" i="0" lang="en-US" sz="1600" u="none" cap="none" strike="noStrike">
                <a:solidFill>
                  <a:srgbClr val="00B050"/>
                </a:solidFill>
                <a:latin typeface="Arial"/>
                <a:ea typeface="Arial"/>
                <a:cs typeface="Arial"/>
                <a:sym typeface="Arial"/>
              </a:rPr>
              <a:t>nginx:latest</a:t>
            </a:r>
            <a:endParaRPr b="0" i="0" sz="1600" u="none" cap="none" strike="noStrike">
              <a:solidFill>
                <a:srgbClr val="00B050"/>
              </a:solidFill>
              <a:latin typeface="Arial"/>
              <a:ea typeface="Arial"/>
              <a:cs typeface="Arial"/>
              <a:sym typeface="Arial"/>
            </a:endParaRPr>
          </a:p>
          <a:p>
            <a:pPr indent="0" lvl="0" marL="0" marR="0" rtl="0" algn="l">
              <a:lnSpc>
                <a:spcPct val="100000"/>
              </a:lnSpc>
              <a:spcBef>
                <a:spcPts val="0"/>
              </a:spcBef>
              <a:spcAft>
                <a:spcPts val="0"/>
              </a:spcAft>
              <a:buNone/>
            </a:pPr>
            <a:r>
              <a:rPr b="0" i="0" lang="en-US" sz="1600" u="none" cap="none" strike="noStrike">
                <a:solidFill>
                  <a:schemeClr val="dk1"/>
                </a:solidFill>
                <a:latin typeface="Arial"/>
                <a:ea typeface="Arial"/>
                <a:cs typeface="Arial"/>
                <a:sym typeface="Arial"/>
              </a:rPr>
              <a:t>    </a:t>
            </a:r>
            <a:r>
              <a:rPr b="0" i="0" lang="en-US" sz="1600" u="none" cap="none" strike="noStrike">
                <a:solidFill>
                  <a:srgbClr val="0070C0"/>
                </a:solidFill>
                <a:latin typeface="Arial"/>
                <a:ea typeface="Arial"/>
                <a:cs typeface="Arial"/>
                <a:sym typeface="Arial"/>
              </a:rPr>
              <a:t>ports:</a:t>
            </a:r>
            <a:endParaRPr/>
          </a:p>
          <a:p>
            <a:pPr indent="0" lvl="0" marL="0" marR="0" rtl="0" algn="l">
              <a:lnSpc>
                <a:spcPct val="100000"/>
              </a:lnSpc>
              <a:spcBef>
                <a:spcPts val="0"/>
              </a:spcBef>
              <a:spcAft>
                <a:spcPts val="0"/>
              </a:spcAft>
              <a:buNone/>
            </a:pPr>
            <a:r>
              <a:rPr b="0" i="0" lang="en-US" sz="1600" u="none" cap="none" strike="noStrike">
                <a:solidFill>
                  <a:schemeClr val="dk1"/>
                </a:solidFill>
                <a:latin typeface="Arial"/>
                <a:ea typeface="Arial"/>
                <a:cs typeface="Arial"/>
                <a:sym typeface="Arial"/>
              </a:rPr>
              <a:t>      - </a:t>
            </a:r>
            <a:r>
              <a:rPr b="0" i="0" lang="en-US" sz="1600" u="none" cap="none" strike="noStrike">
                <a:solidFill>
                  <a:srgbClr val="00B050"/>
                </a:solidFill>
                <a:latin typeface="Arial"/>
                <a:ea typeface="Arial"/>
                <a:cs typeface="Arial"/>
                <a:sym typeface="Arial"/>
              </a:rPr>
              <a:t>"8000:80"  </a:t>
            </a:r>
            <a:r>
              <a:rPr b="0" i="0" lang="en-US" sz="1400" u="none" cap="none" strike="noStrike">
                <a:solidFill>
                  <a:schemeClr val="dk1"/>
                </a:solidFill>
                <a:latin typeface="Arial"/>
                <a:ea typeface="Arial"/>
                <a:cs typeface="Arial"/>
                <a:sym typeface="Arial"/>
              </a:rPr>
              <a:t># Map port 8000 on the host to port 80 in the container</a:t>
            </a:r>
            <a:endParaRPr b="0" i="0" sz="16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rPr b="0" i="0" lang="en-US" sz="1600" u="none" cap="none" strike="noStrike">
                <a:solidFill>
                  <a:schemeClr val="dk1"/>
                </a:solidFill>
                <a:latin typeface="Arial"/>
                <a:ea typeface="Arial"/>
                <a:cs typeface="Arial"/>
                <a:sym typeface="Arial"/>
              </a:rPr>
              <a:t>    </a:t>
            </a:r>
            <a:r>
              <a:rPr b="0" i="0" lang="en-US" sz="1600" u="none" cap="none" strike="noStrike">
                <a:solidFill>
                  <a:srgbClr val="0070C0"/>
                </a:solidFill>
                <a:latin typeface="Arial"/>
                <a:ea typeface="Arial"/>
                <a:cs typeface="Arial"/>
                <a:sym typeface="Arial"/>
              </a:rPr>
              <a:t>volumes:</a:t>
            </a:r>
            <a:endParaRPr/>
          </a:p>
          <a:p>
            <a:pPr indent="0" lvl="0" marL="0" marR="0" rtl="0" algn="l">
              <a:lnSpc>
                <a:spcPct val="100000"/>
              </a:lnSpc>
              <a:spcBef>
                <a:spcPts val="0"/>
              </a:spcBef>
              <a:spcAft>
                <a:spcPts val="0"/>
              </a:spcAft>
              <a:buNone/>
            </a:pPr>
            <a:r>
              <a:rPr b="0" i="0" lang="en-US" sz="1600" u="none" cap="none" strike="noStrike">
                <a:solidFill>
                  <a:schemeClr val="dk1"/>
                </a:solidFill>
                <a:latin typeface="Arial"/>
                <a:ea typeface="Arial"/>
                <a:cs typeface="Arial"/>
                <a:sym typeface="Arial"/>
              </a:rPr>
              <a:t>      - </a:t>
            </a:r>
            <a:r>
              <a:rPr b="0" i="0" lang="en-US" sz="1600" u="none" cap="none" strike="noStrike">
                <a:solidFill>
                  <a:srgbClr val="00B050"/>
                </a:solidFill>
                <a:latin typeface="Arial"/>
                <a:ea typeface="Arial"/>
                <a:cs typeface="Arial"/>
                <a:sym typeface="Arial"/>
              </a:rPr>
              <a:t>./html:/usr/share/nginx/html:ro   </a:t>
            </a:r>
            <a:r>
              <a:rPr b="0" i="0" lang="en-US" sz="1400" u="none" cap="none" strike="noStrike">
                <a:solidFill>
                  <a:schemeClr val="dk1"/>
                </a:solidFill>
                <a:latin typeface="Arial"/>
                <a:ea typeface="Arial"/>
                <a:cs typeface="Arial"/>
                <a:sym typeface="Arial"/>
              </a:rPr>
              <a:t># Mount the local html/ directory to Nginx's web root</a:t>
            </a:r>
            <a:endParaRPr b="0" i="0" sz="1600" u="none" cap="none" strike="noStrike">
              <a:solidFill>
                <a:schemeClr val="dk1"/>
              </a:solidFill>
              <a:latin typeface="Arial"/>
              <a:ea typeface="Arial"/>
              <a:cs typeface="Arial"/>
              <a:sym typeface="Arial"/>
            </a:endParaRPr>
          </a:p>
        </p:txBody>
      </p:sp>
      <p:sp>
        <p:nvSpPr>
          <p:cNvPr id="300" name="Google Shape;300;p86"/>
          <p:cNvSpPr/>
          <p:nvPr/>
        </p:nvSpPr>
        <p:spPr>
          <a:xfrm>
            <a:off x="457200" y="4899832"/>
            <a:ext cx="3127779"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600" u="none" cap="none" strike="noStrike">
                <a:solidFill>
                  <a:srgbClr val="000000"/>
                </a:solidFill>
                <a:latin typeface="Arial"/>
                <a:ea typeface="Arial"/>
                <a:cs typeface="Arial"/>
                <a:sym typeface="Arial"/>
              </a:rPr>
              <a:t>$ docker-compose up -d --build </a:t>
            </a:r>
            <a:endParaRPr b="0" i="0" sz="1600" u="none" cap="none" strike="noStrike">
              <a:solidFill>
                <a:srgbClr val="000000"/>
              </a:solidFill>
              <a:latin typeface="Arial"/>
              <a:ea typeface="Arial"/>
              <a:cs typeface="Arial"/>
              <a:sym typeface="Arial"/>
            </a:endParaRPr>
          </a:p>
        </p:txBody>
      </p:sp>
      <p:sp>
        <p:nvSpPr>
          <p:cNvPr id="301" name="Google Shape;301;p86"/>
          <p:cNvSpPr/>
          <p:nvPr/>
        </p:nvSpPr>
        <p:spPr>
          <a:xfrm>
            <a:off x="4353253" y="4899832"/>
            <a:ext cx="4267515"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600" u="none" cap="none" strike="noStrike">
                <a:solidFill>
                  <a:srgbClr val="000000"/>
                </a:solidFill>
                <a:latin typeface="Arial"/>
                <a:ea typeface="Arial"/>
                <a:cs typeface="Arial"/>
                <a:sym typeface="Arial"/>
              </a:rPr>
              <a:t>Access your website via </a:t>
            </a:r>
            <a:r>
              <a:rPr b="0" i="0" lang="en-US" sz="1600" u="sng" cap="none" strike="noStrike">
                <a:solidFill>
                  <a:srgbClr val="000000"/>
                </a:solidFill>
                <a:latin typeface="Arial"/>
                <a:ea typeface="Arial"/>
                <a:cs typeface="Arial"/>
                <a:sym typeface="Arial"/>
              </a:rPr>
              <a:t>http://localhost:8000</a:t>
            </a:r>
            <a:endParaRPr b="0" i="0" sz="1600" u="sng" cap="none" strike="noStrike">
              <a:solidFill>
                <a:srgbClr val="000000"/>
              </a:solidFill>
              <a:latin typeface="Arial"/>
              <a:ea typeface="Arial"/>
              <a:cs typeface="Arial"/>
              <a:sym typeface="Arial"/>
            </a:endParaRPr>
          </a:p>
        </p:txBody>
      </p:sp>
      <p:sp>
        <p:nvSpPr>
          <p:cNvPr id="302" name="Google Shape;302;p86"/>
          <p:cNvSpPr/>
          <p:nvPr/>
        </p:nvSpPr>
        <p:spPr>
          <a:xfrm>
            <a:off x="3654905" y="4984470"/>
            <a:ext cx="528320" cy="169277"/>
          </a:xfrm>
          <a:prstGeom prst="rightArrow">
            <a:avLst>
              <a:gd fmla="val 50000" name="adj1"/>
              <a:gd fmla="val 50000" name="adj2"/>
            </a:avLst>
          </a:prstGeom>
          <a:solidFill>
            <a:srgbClr val="0070C0"/>
          </a:solidFill>
          <a:ln cap="flat" cmpd="sng" w="25400">
            <a:solidFill>
              <a:srgbClr val="31538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03" name="Google Shape;303;p86"/>
          <p:cNvSpPr/>
          <p:nvPr/>
        </p:nvSpPr>
        <p:spPr>
          <a:xfrm>
            <a:off x="457200" y="1079704"/>
            <a:ext cx="11054080"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800" u="none" cap="none" strike="noStrike">
                <a:solidFill>
                  <a:srgbClr val="000000"/>
                </a:solidFill>
                <a:latin typeface="Arial"/>
                <a:ea typeface="Arial"/>
                <a:cs typeface="Arial"/>
                <a:sym typeface="Arial"/>
              </a:rPr>
              <a:t>Setup a web server using Nginx and a static HTML website served from a local directory. </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n-US" sz="1800" u="none" cap="none" strike="noStrike">
                <a:solidFill>
                  <a:srgbClr val="000000"/>
                </a:solidFill>
                <a:latin typeface="Arial"/>
                <a:ea typeface="Arial"/>
                <a:cs typeface="Arial"/>
                <a:sym typeface="Arial"/>
              </a:rPr>
              <a:t>This example demonstrates key Docker Compose concepts like defining services, volumes, and ports.</a:t>
            </a:r>
            <a:endParaRPr b="0" i="0" sz="1800" u="none" cap="none" strike="noStrike">
              <a:solidFill>
                <a:srgbClr val="000000"/>
              </a:solidFill>
              <a:latin typeface="Arial"/>
              <a:ea typeface="Arial"/>
              <a:cs typeface="Arial"/>
              <a:sym typeface="Arial"/>
            </a:endParaRPr>
          </a:p>
        </p:txBody>
      </p:sp>
      <p:sp>
        <p:nvSpPr>
          <p:cNvPr id="304" name="Google Shape;304;p86"/>
          <p:cNvSpPr/>
          <p:nvPr/>
        </p:nvSpPr>
        <p:spPr>
          <a:xfrm>
            <a:off x="8428638" y="2424157"/>
            <a:ext cx="3539842" cy="1277273"/>
          </a:xfrm>
          <a:prstGeom prst="rect">
            <a:avLst/>
          </a:prstGeom>
          <a:solidFill>
            <a:schemeClr val="lt1"/>
          </a:solidFill>
          <a:ln cap="flat" cmpd="sng" w="25400">
            <a:solidFill>
              <a:schemeClr val="accen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100" u="none" cap="none" strike="noStrike">
                <a:solidFill>
                  <a:srgbClr val="0070C0"/>
                </a:solidFill>
                <a:latin typeface="Arial"/>
                <a:ea typeface="Arial"/>
                <a:cs typeface="Arial"/>
                <a:sym typeface="Arial"/>
              </a:rPr>
              <a:t>&lt;!DOCTYPE html&gt;</a:t>
            </a:r>
            <a:endParaRPr/>
          </a:p>
          <a:p>
            <a:pPr indent="0" lvl="0" marL="0" marR="0" rtl="0" algn="l">
              <a:lnSpc>
                <a:spcPct val="100000"/>
              </a:lnSpc>
              <a:spcBef>
                <a:spcPts val="0"/>
              </a:spcBef>
              <a:spcAft>
                <a:spcPts val="0"/>
              </a:spcAft>
              <a:buNone/>
            </a:pPr>
            <a:r>
              <a:rPr b="0" i="0" lang="en-US" sz="1100" u="none" cap="none" strike="noStrike">
                <a:solidFill>
                  <a:srgbClr val="0070C0"/>
                </a:solidFill>
                <a:latin typeface="Arial"/>
                <a:ea typeface="Arial"/>
                <a:cs typeface="Arial"/>
                <a:sym typeface="Arial"/>
              </a:rPr>
              <a:t>&lt;html lang="en"&gt;</a:t>
            </a:r>
            <a:endParaRPr/>
          </a:p>
          <a:p>
            <a:pPr indent="0" lvl="0" marL="0" marR="0" rtl="0" algn="l">
              <a:lnSpc>
                <a:spcPct val="100000"/>
              </a:lnSpc>
              <a:spcBef>
                <a:spcPts val="0"/>
              </a:spcBef>
              <a:spcAft>
                <a:spcPts val="0"/>
              </a:spcAft>
              <a:buNone/>
            </a:pPr>
            <a:r>
              <a:rPr b="0" i="0" lang="en-US" sz="1100" u="none" cap="none" strike="noStrike">
                <a:solidFill>
                  <a:srgbClr val="0070C0"/>
                </a:solidFill>
                <a:latin typeface="Arial"/>
                <a:ea typeface="Arial"/>
                <a:cs typeface="Arial"/>
                <a:sym typeface="Arial"/>
              </a:rPr>
              <a:t>&lt;body&gt;</a:t>
            </a:r>
            <a:endParaRPr/>
          </a:p>
          <a:p>
            <a:pPr indent="0" lvl="0" marL="0" marR="0" rtl="0" algn="l">
              <a:lnSpc>
                <a:spcPct val="100000"/>
              </a:lnSpc>
              <a:spcBef>
                <a:spcPts val="0"/>
              </a:spcBef>
              <a:spcAft>
                <a:spcPts val="0"/>
              </a:spcAft>
              <a:buNone/>
            </a:pPr>
            <a:r>
              <a:rPr b="0" i="0" lang="en-US" sz="1100" u="none" cap="none" strike="noStrike">
                <a:solidFill>
                  <a:srgbClr val="0070C0"/>
                </a:solidFill>
                <a:latin typeface="Arial"/>
                <a:ea typeface="Arial"/>
                <a:cs typeface="Arial"/>
                <a:sym typeface="Arial"/>
              </a:rPr>
              <a:t>    &lt;h1&gt;Welcome to My Simple Website!&lt;/h1&gt;</a:t>
            </a:r>
            <a:endParaRPr/>
          </a:p>
          <a:p>
            <a:pPr indent="0" lvl="0" marL="0" marR="0" rtl="0" algn="l">
              <a:lnSpc>
                <a:spcPct val="100000"/>
              </a:lnSpc>
              <a:spcBef>
                <a:spcPts val="0"/>
              </a:spcBef>
              <a:spcAft>
                <a:spcPts val="0"/>
              </a:spcAft>
              <a:buNone/>
            </a:pPr>
            <a:r>
              <a:rPr b="0" i="0" lang="en-US" sz="1100" u="none" cap="none" strike="noStrike">
                <a:solidFill>
                  <a:srgbClr val="0070C0"/>
                </a:solidFill>
                <a:latin typeface="Arial"/>
                <a:ea typeface="Arial"/>
                <a:cs typeface="Arial"/>
                <a:sym typeface="Arial"/>
              </a:rPr>
              <a:t>    &lt;p&gt;Served using Docker Compose with Nginx.&lt;/p&gt;</a:t>
            </a:r>
            <a:endParaRPr/>
          </a:p>
          <a:p>
            <a:pPr indent="0" lvl="0" marL="0" marR="0" rtl="0" algn="l">
              <a:lnSpc>
                <a:spcPct val="100000"/>
              </a:lnSpc>
              <a:spcBef>
                <a:spcPts val="0"/>
              </a:spcBef>
              <a:spcAft>
                <a:spcPts val="0"/>
              </a:spcAft>
              <a:buNone/>
            </a:pPr>
            <a:r>
              <a:rPr b="0" i="0" lang="en-US" sz="1100" u="none" cap="none" strike="noStrike">
                <a:solidFill>
                  <a:srgbClr val="0070C0"/>
                </a:solidFill>
                <a:latin typeface="Arial"/>
                <a:ea typeface="Arial"/>
                <a:cs typeface="Arial"/>
                <a:sym typeface="Arial"/>
              </a:rPr>
              <a:t>&lt;/body&gt;</a:t>
            </a:r>
            <a:endParaRPr/>
          </a:p>
          <a:p>
            <a:pPr indent="0" lvl="0" marL="0" marR="0" rtl="0" algn="l">
              <a:lnSpc>
                <a:spcPct val="100000"/>
              </a:lnSpc>
              <a:spcBef>
                <a:spcPts val="0"/>
              </a:spcBef>
              <a:spcAft>
                <a:spcPts val="0"/>
              </a:spcAft>
              <a:buNone/>
            </a:pPr>
            <a:r>
              <a:rPr b="0" i="0" lang="en-US" sz="1100" u="none" cap="none" strike="noStrike">
                <a:solidFill>
                  <a:srgbClr val="0070C0"/>
                </a:solidFill>
                <a:latin typeface="Arial"/>
                <a:ea typeface="Arial"/>
                <a:cs typeface="Arial"/>
                <a:sym typeface="Arial"/>
              </a:rPr>
              <a:t>&lt;/html&gt;</a:t>
            </a:r>
            <a:endParaRPr/>
          </a:p>
        </p:txBody>
      </p:sp>
      <p:sp>
        <p:nvSpPr>
          <p:cNvPr id="305" name="Google Shape;305;p86"/>
          <p:cNvSpPr/>
          <p:nvPr/>
        </p:nvSpPr>
        <p:spPr>
          <a:xfrm>
            <a:off x="457200" y="2058341"/>
            <a:ext cx="2236510"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600" u="none" cap="none" strike="noStrike">
                <a:solidFill>
                  <a:srgbClr val="000000"/>
                </a:solidFill>
                <a:latin typeface="Arial"/>
                <a:ea typeface="Arial"/>
                <a:cs typeface="Arial"/>
                <a:sym typeface="Arial"/>
              </a:rPr>
              <a:t>docker-compose.yml</a:t>
            </a:r>
            <a:endParaRPr b="1" i="0" sz="1600" u="none" cap="none" strike="noStrike">
              <a:solidFill>
                <a:srgbClr val="000000"/>
              </a:solidFill>
              <a:latin typeface="Arial"/>
              <a:ea typeface="Arial"/>
              <a:cs typeface="Arial"/>
              <a:sym typeface="Arial"/>
            </a:endParaRPr>
          </a:p>
        </p:txBody>
      </p:sp>
      <p:sp>
        <p:nvSpPr>
          <p:cNvPr id="306" name="Google Shape;306;p86"/>
          <p:cNvSpPr/>
          <p:nvPr/>
        </p:nvSpPr>
        <p:spPr>
          <a:xfrm>
            <a:off x="8341360" y="2116380"/>
            <a:ext cx="1079142"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400" u="none" cap="none" strike="noStrike">
                <a:solidFill>
                  <a:srgbClr val="0070C0"/>
                </a:solidFill>
                <a:latin typeface="Arial"/>
                <a:ea typeface="Arial"/>
                <a:cs typeface="Arial"/>
                <a:sym typeface="Arial"/>
              </a:rPr>
              <a:t>Index.html</a:t>
            </a:r>
            <a:endParaRPr b="1" i="0" sz="1400" u="none" cap="none" strike="noStrike">
              <a:solidFill>
                <a:srgbClr val="0070C0"/>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pic>
        <p:nvPicPr>
          <p:cNvPr descr="A picture containing drawing&#10;&#10;Description automatically generated" id="312" name="Google Shape;312;p87"/>
          <p:cNvPicPr preferRelativeResize="0"/>
          <p:nvPr/>
        </p:nvPicPr>
        <p:blipFill rotWithShape="1">
          <a:blip r:embed="rId3">
            <a:alphaModFix/>
          </a:blip>
          <a:srcRect b="0" l="0" r="0" t="0"/>
          <a:stretch/>
        </p:blipFill>
        <p:spPr>
          <a:xfrm>
            <a:off x="0" y="5573088"/>
            <a:ext cx="1417834" cy="1284912"/>
          </a:xfrm>
          <a:prstGeom prst="rect">
            <a:avLst/>
          </a:prstGeom>
          <a:noFill/>
          <a:ln>
            <a:noFill/>
          </a:ln>
        </p:spPr>
      </p:pic>
      <p:sp>
        <p:nvSpPr>
          <p:cNvPr id="313" name="Google Shape;313;p87"/>
          <p:cNvSpPr/>
          <p:nvPr/>
        </p:nvSpPr>
        <p:spPr>
          <a:xfrm>
            <a:off x="212128" y="162623"/>
            <a:ext cx="7720380"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3C71"/>
              </a:buClr>
              <a:buSzPts val="3200"/>
              <a:buFont typeface="Arial"/>
              <a:buNone/>
            </a:pPr>
            <a:r>
              <a:rPr b="1" i="0" lang="en-US" sz="3200" u="none" cap="none" strike="noStrike">
                <a:solidFill>
                  <a:srgbClr val="003C71"/>
                </a:solidFill>
                <a:latin typeface="Arial"/>
                <a:ea typeface="Arial"/>
                <a:cs typeface="Arial"/>
                <a:sym typeface="Arial"/>
              </a:rPr>
              <a:t>Docker Compose and YAML</a:t>
            </a:r>
            <a:endParaRPr b="1" i="0" sz="3200" u="none" cap="none" strike="noStrike">
              <a:solidFill>
                <a:srgbClr val="003C71"/>
              </a:solidFill>
              <a:latin typeface="Arial"/>
              <a:ea typeface="Arial"/>
              <a:cs typeface="Arial"/>
              <a:sym typeface="Arial"/>
            </a:endParaRPr>
          </a:p>
        </p:txBody>
      </p:sp>
      <p:sp>
        <p:nvSpPr>
          <p:cNvPr id="314" name="Google Shape;314;p87"/>
          <p:cNvSpPr/>
          <p:nvPr/>
        </p:nvSpPr>
        <p:spPr>
          <a:xfrm>
            <a:off x="365760" y="875268"/>
            <a:ext cx="11348720"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800" u="none" cap="none" strike="noStrike">
                <a:solidFill>
                  <a:srgbClr val="000000"/>
                </a:solidFill>
                <a:latin typeface="Arial"/>
                <a:ea typeface="Arial"/>
                <a:cs typeface="Arial"/>
                <a:sym typeface="Arial"/>
              </a:rPr>
              <a:t>Setup up a </a:t>
            </a:r>
            <a:r>
              <a:rPr b="1" i="0" lang="en-US" sz="1800" u="none" cap="none" strike="noStrike">
                <a:solidFill>
                  <a:srgbClr val="000000"/>
                </a:solidFill>
                <a:latin typeface="Arial"/>
                <a:ea typeface="Arial"/>
                <a:cs typeface="Arial"/>
                <a:sym typeface="Arial"/>
              </a:rPr>
              <a:t>Load Balancer with multiple backend web servers</a:t>
            </a:r>
            <a:r>
              <a:rPr b="0" i="0" lang="en-US" sz="1800" u="none" cap="none" strike="noStrike">
                <a:solidFill>
                  <a:srgbClr val="000000"/>
                </a:solidFill>
                <a:latin typeface="Arial"/>
                <a:ea typeface="Arial"/>
                <a:cs typeface="Arial"/>
                <a:sym typeface="Arial"/>
              </a:rPr>
              <a:t>. </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n-US" sz="1800" u="none" cap="none" strike="noStrike">
                <a:solidFill>
                  <a:srgbClr val="000000"/>
                </a:solidFill>
                <a:latin typeface="Arial"/>
                <a:ea typeface="Arial"/>
                <a:cs typeface="Arial"/>
                <a:sym typeface="Arial"/>
              </a:rPr>
              <a:t>This demonstrates how Docker Compose can manage service communication, networking, and scalability.</a:t>
            </a:r>
            <a:endParaRPr/>
          </a:p>
        </p:txBody>
      </p:sp>
      <p:sp>
        <p:nvSpPr>
          <p:cNvPr id="315" name="Google Shape;315;p87"/>
          <p:cNvSpPr/>
          <p:nvPr/>
        </p:nvSpPr>
        <p:spPr>
          <a:xfrm>
            <a:off x="1009078" y="1521599"/>
            <a:ext cx="7264400" cy="83099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600" u="none" cap="none" strike="noStrike">
                <a:solidFill>
                  <a:srgbClr val="000000"/>
                </a:solidFill>
                <a:latin typeface="Arial"/>
                <a:ea typeface="Arial"/>
                <a:cs typeface="Arial"/>
                <a:sym typeface="Arial"/>
              </a:rPr>
              <a:t>We need to create:</a:t>
            </a:r>
            <a:endParaRPr/>
          </a:p>
          <a:p>
            <a:pPr indent="-285750" lvl="5" marL="285750" marR="0" rtl="0" algn="l">
              <a:lnSpc>
                <a:spcPct val="100000"/>
              </a:lnSpc>
              <a:spcBef>
                <a:spcPts val="0"/>
              </a:spcBef>
              <a:spcAft>
                <a:spcPts val="0"/>
              </a:spcAft>
              <a:buClr>
                <a:srgbClr val="000000"/>
              </a:buClr>
              <a:buSzPts val="1600"/>
              <a:buFont typeface="Noto Sans Symbols"/>
              <a:buChar char="✔"/>
            </a:pPr>
            <a:r>
              <a:rPr b="0" i="0" lang="en-US" sz="1600" u="none" cap="none" strike="noStrike">
                <a:solidFill>
                  <a:srgbClr val="000000"/>
                </a:solidFill>
                <a:latin typeface="Arial"/>
                <a:ea typeface="Arial"/>
                <a:cs typeface="Arial"/>
                <a:sym typeface="Arial"/>
              </a:rPr>
              <a:t> a </a:t>
            </a:r>
            <a:r>
              <a:rPr b="1" i="0" lang="en-US" sz="1600" u="none" cap="none" strike="noStrike">
                <a:solidFill>
                  <a:srgbClr val="000000"/>
                </a:solidFill>
                <a:latin typeface="Arial"/>
                <a:ea typeface="Arial"/>
                <a:cs typeface="Arial"/>
                <a:sym typeface="Arial"/>
              </a:rPr>
              <a:t>HAProxy load balancer</a:t>
            </a:r>
            <a:r>
              <a:rPr b="0" i="0" lang="en-US" sz="1600" u="none" cap="none" strike="noStrike">
                <a:solidFill>
                  <a:srgbClr val="000000"/>
                </a:solidFill>
                <a:latin typeface="Arial"/>
                <a:ea typeface="Arial"/>
                <a:cs typeface="Arial"/>
                <a:sym typeface="Arial"/>
              </a:rPr>
              <a:t> that distributes traffic.</a:t>
            </a:r>
            <a:endParaRPr/>
          </a:p>
          <a:p>
            <a:pPr indent="-285750" lvl="3" marL="285750" marR="0" rtl="0" algn="l">
              <a:lnSpc>
                <a:spcPct val="100000"/>
              </a:lnSpc>
              <a:spcBef>
                <a:spcPts val="0"/>
              </a:spcBef>
              <a:spcAft>
                <a:spcPts val="0"/>
              </a:spcAft>
              <a:buClr>
                <a:srgbClr val="000000"/>
              </a:buClr>
              <a:buSzPts val="1600"/>
              <a:buFont typeface="Noto Sans Symbols"/>
              <a:buChar char="✔"/>
            </a:pPr>
            <a:r>
              <a:rPr b="0" i="0" lang="en-US" sz="1600" u="none" cap="none" strike="noStrike">
                <a:solidFill>
                  <a:srgbClr val="000000"/>
                </a:solidFill>
                <a:latin typeface="Arial"/>
                <a:ea typeface="Arial"/>
                <a:cs typeface="Arial"/>
                <a:sym typeface="Arial"/>
              </a:rPr>
              <a:t>Two backend </a:t>
            </a:r>
            <a:r>
              <a:rPr b="1" i="0" lang="en-US" sz="1600" u="none" cap="none" strike="noStrike">
                <a:solidFill>
                  <a:srgbClr val="000000"/>
                </a:solidFill>
                <a:latin typeface="Arial"/>
                <a:ea typeface="Arial"/>
                <a:cs typeface="Arial"/>
                <a:sym typeface="Arial"/>
              </a:rPr>
              <a:t>web servers</a:t>
            </a:r>
            <a:r>
              <a:rPr b="0" i="0" lang="en-US" sz="1600" u="none" cap="none" strike="noStrike">
                <a:solidFill>
                  <a:srgbClr val="000000"/>
                </a:solidFill>
                <a:latin typeface="Arial"/>
                <a:ea typeface="Arial"/>
                <a:cs typeface="Arial"/>
                <a:sym typeface="Arial"/>
              </a:rPr>
              <a:t> running Nginx, both serving the same content.</a:t>
            </a:r>
            <a:endParaRPr/>
          </a:p>
        </p:txBody>
      </p:sp>
      <p:sp>
        <p:nvSpPr>
          <p:cNvPr id="316" name="Google Shape;316;p87"/>
          <p:cNvSpPr/>
          <p:nvPr/>
        </p:nvSpPr>
        <p:spPr>
          <a:xfrm>
            <a:off x="8514080" y="1993846"/>
            <a:ext cx="2661920" cy="1815882"/>
          </a:xfrm>
          <a:prstGeom prst="rect">
            <a:avLst/>
          </a:prstGeom>
          <a:solidFill>
            <a:schemeClr val="lt1"/>
          </a:solidFill>
          <a:ln cap="flat" cmpd="sng" w="25400">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chemeClr val="dk1"/>
                </a:solidFill>
                <a:latin typeface="Arial"/>
                <a:ea typeface="Arial"/>
                <a:cs typeface="Arial"/>
                <a:sym typeface="Arial"/>
              </a:rPr>
              <a:t>load-balancer/</a:t>
            </a:r>
            <a:endParaRPr/>
          </a:p>
          <a:p>
            <a:pPr indent="0" lvl="0" marL="0" marR="0" rtl="0" algn="l">
              <a:lnSpc>
                <a:spcPct val="100000"/>
              </a:lnSpc>
              <a:spcBef>
                <a:spcPts val="0"/>
              </a:spcBef>
              <a:spcAft>
                <a:spcPts val="0"/>
              </a:spcAft>
              <a:buNone/>
            </a:pPr>
            <a:r>
              <a:rPr b="0" i="0" lang="en-US" sz="1400" u="none" cap="none" strike="noStrike">
                <a:solidFill>
                  <a:schemeClr val="dk1"/>
                </a:solidFill>
                <a:latin typeface="Arial"/>
                <a:ea typeface="Arial"/>
                <a:cs typeface="Arial"/>
                <a:sym typeface="Arial"/>
              </a:rPr>
              <a:t>├── docker-compose.yml</a:t>
            </a:r>
            <a:endParaRPr/>
          </a:p>
          <a:p>
            <a:pPr indent="0" lvl="0" marL="0" marR="0" rtl="0" algn="l">
              <a:lnSpc>
                <a:spcPct val="100000"/>
              </a:lnSpc>
              <a:spcBef>
                <a:spcPts val="0"/>
              </a:spcBef>
              <a:spcAft>
                <a:spcPts val="0"/>
              </a:spcAft>
              <a:buNone/>
            </a:pPr>
            <a:r>
              <a:rPr b="0" i="0" lang="en-US" sz="1400" u="none" cap="none" strike="noStrike">
                <a:solidFill>
                  <a:schemeClr val="dk1"/>
                </a:solidFill>
                <a:latin typeface="Arial"/>
                <a:ea typeface="Arial"/>
                <a:cs typeface="Arial"/>
                <a:sym typeface="Arial"/>
              </a:rPr>
              <a:t>├── haproxy/</a:t>
            </a:r>
            <a:endParaRPr/>
          </a:p>
          <a:p>
            <a:pPr indent="0" lvl="0" marL="0" marR="0" rtl="0" algn="l">
              <a:lnSpc>
                <a:spcPct val="100000"/>
              </a:lnSpc>
              <a:spcBef>
                <a:spcPts val="0"/>
              </a:spcBef>
              <a:spcAft>
                <a:spcPts val="0"/>
              </a:spcAft>
              <a:buNone/>
            </a:pPr>
            <a:r>
              <a:rPr b="0" i="0" lang="en-US" sz="1400" u="none" cap="none" strike="noStrike">
                <a:solidFill>
                  <a:schemeClr val="dk1"/>
                </a:solidFill>
                <a:latin typeface="Arial"/>
                <a:ea typeface="Arial"/>
                <a:cs typeface="Arial"/>
                <a:sym typeface="Arial"/>
              </a:rPr>
              <a:t>│   ├── haproxy.cfg</a:t>
            </a:r>
            <a:endParaRPr/>
          </a:p>
          <a:p>
            <a:pPr indent="0" lvl="0" marL="0" marR="0" rtl="0" algn="l">
              <a:lnSpc>
                <a:spcPct val="100000"/>
              </a:lnSpc>
              <a:spcBef>
                <a:spcPts val="0"/>
              </a:spcBef>
              <a:spcAft>
                <a:spcPts val="0"/>
              </a:spcAft>
              <a:buNone/>
            </a:pPr>
            <a:r>
              <a:rPr b="0" i="0" lang="en-US" sz="1400" u="none" cap="none" strike="noStrike">
                <a:solidFill>
                  <a:schemeClr val="dk1"/>
                </a:solidFill>
                <a:latin typeface="Arial"/>
                <a:ea typeface="Arial"/>
                <a:cs typeface="Arial"/>
                <a:sym typeface="Arial"/>
              </a:rPr>
              <a:t>├── web1/</a:t>
            </a:r>
            <a:endParaRPr/>
          </a:p>
          <a:p>
            <a:pPr indent="0" lvl="0" marL="0" marR="0" rtl="0" algn="l">
              <a:lnSpc>
                <a:spcPct val="100000"/>
              </a:lnSpc>
              <a:spcBef>
                <a:spcPts val="0"/>
              </a:spcBef>
              <a:spcAft>
                <a:spcPts val="0"/>
              </a:spcAft>
              <a:buNone/>
            </a:pPr>
            <a:r>
              <a:rPr b="0" i="0" lang="en-US" sz="1400" u="none" cap="none" strike="noStrike">
                <a:solidFill>
                  <a:schemeClr val="dk1"/>
                </a:solidFill>
                <a:latin typeface="Arial"/>
                <a:ea typeface="Arial"/>
                <a:cs typeface="Arial"/>
                <a:sym typeface="Arial"/>
              </a:rPr>
              <a:t>│   └── index.html</a:t>
            </a:r>
            <a:endParaRPr/>
          </a:p>
          <a:p>
            <a:pPr indent="0" lvl="0" marL="0" marR="0" rtl="0" algn="l">
              <a:lnSpc>
                <a:spcPct val="100000"/>
              </a:lnSpc>
              <a:spcBef>
                <a:spcPts val="0"/>
              </a:spcBef>
              <a:spcAft>
                <a:spcPts val="0"/>
              </a:spcAft>
              <a:buNone/>
            </a:pPr>
            <a:r>
              <a:rPr b="0" i="0" lang="en-US" sz="1400" u="none" cap="none" strike="noStrike">
                <a:solidFill>
                  <a:schemeClr val="dk1"/>
                </a:solidFill>
                <a:latin typeface="Arial"/>
                <a:ea typeface="Arial"/>
                <a:cs typeface="Arial"/>
                <a:sym typeface="Arial"/>
              </a:rPr>
              <a:t>├── web2/</a:t>
            </a:r>
            <a:endParaRPr/>
          </a:p>
          <a:p>
            <a:pPr indent="0" lvl="0" marL="0" marR="0" rtl="0" algn="l">
              <a:lnSpc>
                <a:spcPct val="100000"/>
              </a:lnSpc>
              <a:spcBef>
                <a:spcPts val="0"/>
              </a:spcBef>
              <a:spcAft>
                <a:spcPts val="0"/>
              </a:spcAft>
              <a:buNone/>
            </a:pPr>
            <a:r>
              <a:rPr b="0" i="0" lang="en-US" sz="1400" u="none" cap="none" strike="noStrike">
                <a:solidFill>
                  <a:schemeClr val="dk1"/>
                </a:solidFill>
                <a:latin typeface="Arial"/>
                <a:ea typeface="Arial"/>
                <a:cs typeface="Arial"/>
                <a:sym typeface="Arial"/>
              </a:rPr>
              <a:t>│   └── index.html</a:t>
            </a:r>
            <a:endParaRPr/>
          </a:p>
        </p:txBody>
      </p:sp>
      <p:sp>
        <p:nvSpPr>
          <p:cNvPr id="317" name="Google Shape;317;p87"/>
          <p:cNvSpPr/>
          <p:nvPr/>
        </p:nvSpPr>
        <p:spPr>
          <a:xfrm>
            <a:off x="8514080" y="4665147"/>
            <a:ext cx="2783840" cy="1815882"/>
          </a:xfrm>
          <a:prstGeom prst="rect">
            <a:avLst/>
          </a:prstGeom>
          <a:solidFill>
            <a:schemeClr val="lt1"/>
          </a:solidFill>
          <a:ln cap="flat" cmpd="sng" w="25400">
            <a:solidFill>
              <a:srgbClr val="7030A0"/>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7030A0"/>
                </a:solidFill>
                <a:latin typeface="Arial"/>
                <a:ea typeface="Arial"/>
                <a:cs typeface="Arial"/>
                <a:sym typeface="Arial"/>
              </a:rPr>
              <a:t>frontend http_front</a:t>
            </a:r>
            <a:endParaRPr b="0" i="0" sz="1400" u="none" cap="none" strike="noStrike">
              <a:solidFill>
                <a:srgbClr val="7030A0"/>
              </a:solidFill>
              <a:latin typeface="Arial"/>
              <a:ea typeface="Arial"/>
              <a:cs typeface="Arial"/>
              <a:sym typeface="Arial"/>
            </a:endParaRPr>
          </a:p>
          <a:p>
            <a:pPr indent="0" lvl="0" marL="0" marR="0" rtl="0" algn="l">
              <a:lnSpc>
                <a:spcPct val="100000"/>
              </a:lnSpc>
              <a:spcBef>
                <a:spcPts val="0"/>
              </a:spcBef>
              <a:spcAft>
                <a:spcPts val="0"/>
              </a:spcAft>
              <a:buNone/>
            </a:pPr>
            <a:r>
              <a:rPr b="0" i="0" lang="en-US" sz="1400" u="none" cap="none" strike="noStrike">
                <a:solidFill>
                  <a:srgbClr val="7030A0"/>
                </a:solidFill>
                <a:latin typeface="Arial"/>
                <a:ea typeface="Arial"/>
                <a:cs typeface="Arial"/>
                <a:sym typeface="Arial"/>
              </a:rPr>
              <a:t>    bind *:80</a:t>
            </a:r>
            <a:endParaRPr/>
          </a:p>
          <a:p>
            <a:pPr indent="0" lvl="0" marL="0" marR="0" rtl="0" algn="l">
              <a:lnSpc>
                <a:spcPct val="100000"/>
              </a:lnSpc>
              <a:spcBef>
                <a:spcPts val="0"/>
              </a:spcBef>
              <a:spcAft>
                <a:spcPts val="0"/>
              </a:spcAft>
              <a:buNone/>
            </a:pPr>
            <a:r>
              <a:rPr b="0" i="0" lang="en-US" sz="1400" u="none" cap="none" strike="noStrike">
                <a:solidFill>
                  <a:srgbClr val="7030A0"/>
                </a:solidFill>
                <a:latin typeface="Arial"/>
                <a:ea typeface="Arial"/>
                <a:cs typeface="Arial"/>
                <a:sym typeface="Arial"/>
              </a:rPr>
              <a:t>    default_backend http_back</a:t>
            </a:r>
            <a:endParaRPr b="0" i="0" sz="1400" u="none" cap="none" strike="noStrike">
              <a:solidFill>
                <a:srgbClr val="7030A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400" u="none" cap="none" strike="noStrike">
              <a:solidFill>
                <a:srgbClr val="7030A0"/>
              </a:solidFill>
              <a:latin typeface="Arial"/>
              <a:ea typeface="Arial"/>
              <a:cs typeface="Arial"/>
              <a:sym typeface="Arial"/>
            </a:endParaRPr>
          </a:p>
          <a:p>
            <a:pPr indent="0" lvl="0" marL="0" marR="0" rtl="0" algn="l">
              <a:lnSpc>
                <a:spcPct val="100000"/>
              </a:lnSpc>
              <a:spcBef>
                <a:spcPts val="0"/>
              </a:spcBef>
              <a:spcAft>
                <a:spcPts val="0"/>
              </a:spcAft>
              <a:buNone/>
            </a:pPr>
            <a:r>
              <a:rPr b="0" i="0" lang="en-US" sz="1400" u="none" cap="none" strike="noStrike">
                <a:solidFill>
                  <a:srgbClr val="7030A0"/>
                </a:solidFill>
                <a:latin typeface="Arial"/>
                <a:ea typeface="Arial"/>
                <a:cs typeface="Arial"/>
                <a:sym typeface="Arial"/>
              </a:rPr>
              <a:t>backend http_back</a:t>
            </a:r>
            <a:endParaRPr b="0" i="0" sz="1400" u="none" cap="none" strike="noStrike">
              <a:solidFill>
                <a:srgbClr val="7030A0"/>
              </a:solidFill>
              <a:latin typeface="Arial"/>
              <a:ea typeface="Arial"/>
              <a:cs typeface="Arial"/>
              <a:sym typeface="Arial"/>
            </a:endParaRPr>
          </a:p>
          <a:p>
            <a:pPr indent="0" lvl="0" marL="0" marR="0" rtl="0" algn="l">
              <a:lnSpc>
                <a:spcPct val="100000"/>
              </a:lnSpc>
              <a:spcBef>
                <a:spcPts val="0"/>
              </a:spcBef>
              <a:spcAft>
                <a:spcPts val="0"/>
              </a:spcAft>
              <a:buNone/>
            </a:pPr>
            <a:r>
              <a:rPr b="0" i="0" lang="en-US" sz="1400" u="none" cap="none" strike="noStrike">
                <a:solidFill>
                  <a:srgbClr val="7030A0"/>
                </a:solidFill>
                <a:latin typeface="Arial"/>
                <a:ea typeface="Arial"/>
                <a:cs typeface="Arial"/>
                <a:sym typeface="Arial"/>
              </a:rPr>
              <a:t>    balance roundrobin</a:t>
            </a:r>
            <a:endParaRPr b="0" i="0" sz="1400" u="none" cap="none" strike="noStrike">
              <a:solidFill>
                <a:srgbClr val="7030A0"/>
              </a:solidFill>
              <a:latin typeface="Arial"/>
              <a:ea typeface="Arial"/>
              <a:cs typeface="Arial"/>
              <a:sym typeface="Arial"/>
            </a:endParaRPr>
          </a:p>
          <a:p>
            <a:pPr indent="0" lvl="0" marL="0" marR="0" rtl="0" algn="l">
              <a:lnSpc>
                <a:spcPct val="100000"/>
              </a:lnSpc>
              <a:spcBef>
                <a:spcPts val="0"/>
              </a:spcBef>
              <a:spcAft>
                <a:spcPts val="0"/>
              </a:spcAft>
              <a:buNone/>
            </a:pPr>
            <a:r>
              <a:rPr b="0" i="0" lang="en-US" sz="1400" u="none" cap="none" strike="noStrike">
                <a:solidFill>
                  <a:srgbClr val="7030A0"/>
                </a:solidFill>
                <a:latin typeface="Arial"/>
                <a:ea typeface="Arial"/>
                <a:cs typeface="Arial"/>
                <a:sym typeface="Arial"/>
              </a:rPr>
              <a:t>    server web1 web1:80 check</a:t>
            </a:r>
            <a:endParaRPr/>
          </a:p>
          <a:p>
            <a:pPr indent="0" lvl="0" marL="0" marR="0" rtl="0" algn="l">
              <a:lnSpc>
                <a:spcPct val="100000"/>
              </a:lnSpc>
              <a:spcBef>
                <a:spcPts val="0"/>
              </a:spcBef>
              <a:spcAft>
                <a:spcPts val="0"/>
              </a:spcAft>
              <a:buNone/>
            </a:pPr>
            <a:r>
              <a:rPr b="0" i="0" lang="en-US" sz="1400" u="none" cap="none" strike="noStrike">
                <a:solidFill>
                  <a:srgbClr val="7030A0"/>
                </a:solidFill>
                <a:latin typeface="Arial"/>
                <a:ea typeface="Arial"/>
                <a:cs typeface="Arial"/>
                <a:sym typeface="Arial"/>
              </a:rPr>
              <a:t>    server web2 web2:80 check</a:t>
            </a:r>
            <a:endParaRPr/>
          </a:p>
        </p:txBody>
      </p:sp>
      <p:sp>
        <p:nvSpPr>
          <p:cNvPr id="318" name="Google Shape;318;p87"/>
          <p:cNvSpPr/>
          <p:nvPr/>
        </p:nvSpPr>
        <p:spPr>
          <a:xfrm>
            <a:off x="8416297" y="4357370"/>
            <a:ext cx="1197764"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400" u="none" cap="none" strike="noStrike">
                <a:solidFill>
                  <a:srgbClr val="7030A0"/>
                </a:solidFill>
                <a:latin typeface="Arial"/>
                <a:ea typeface="Arial"/>
                <a:cs typeface="Arial"/>
                <a:sym typeface="Arial"/>
              </a:rPr>
              <a:t>haproxy.cfg</a:t>
            </a:r>
            <a:endParaRPr b="1" i="0" sz="1400" u="none" cap="none" strike="noStrike">
              <a:solidFill>
                <a:srgbClr val="7030A0"/>
              </a:solidFill>
              <a:latin typeface="Arial"/>
              <a:ea typeface="Arial"/>
              <a:cs typeface="Arial"/>
              <a:sym typeface="Arial"/>
            </a:endParaRPr>
          </a:p>
        </p:txBody>
      </p:sp>
      <p:sp>
        <p:nvSpPr>
          <p:cNvPr id="319" name="Google Shape;319;p87"/>
          <p:cNvSpPr/>
          <p:nvPr/>
        </p:nvSpPr>
        <p:spPr>
          <a:xfrm>
            <a:off x="8416297" y="1700722"/>
            <a:ext cx="1638590"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400" u="none" cap="none" strike="noStrike">
                <a:solidFill>
                  <a:schemeClr val="dk1"/>
                </a:solidFill>
                <a:latin typeface="Arial"/>
                <a:ea typeface="Arial"/>
                <a:cs typeface="Arial"/>
                <a:sym typeface="Arial"/>
              </a:rPr>
              <a:t>Project Structure</a:t>
            </a:r>
            <a:endParaRPr b="1" i="0" sz="1400" u="none" cap="none" strike="noStrike">
              <a:solidFill>
                <a:schemeClr val="dk1"/>
              </a:solidFill>
              <a:latin typeface="Arial"/>
              <a:ea typeface="Arial"/>
              <a:cs typeface="Arial"/>
              <a:sym typeface="Arial"/>
            </a:endParaRPr>
          </a:p>
        </p:txBody>
      </p:sp>
      <p:sp>
        <p:nvSpPr>
          <p:cNvPr id="320" name="Google Shape;320;p87"/>
          <p:cNvSpPr/>
          <p:nvPr/>
        </p:nvSpPr>
        <p:spPr>
          <a:xfrm>
            <a:off x="212128" y="2535700"/>
            <a:ext cx="5029200" cy="1954381"/>
          </a:xfrm>
          <a:prstGeom prst="rect">
            <a:avLst/>
          </a:prstGeom>
          <a:solidFill>
            <a:schemeClr val="lt1"/>
          </a:solidFill>
          <a:ln cap="flat" cmpd="sng" w="25400">
            <a:solidFill>
              <a:schemeClr val="accen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100" u="none" cap="none" strike="noStrike">
                <a:solidFill>
                  <a:schemeClr val="dk1"/>
                </a:solidFill>
                <a:latin typeface="Arial"/>
                <a:ea typeface="Arial"/>
                <a:cs typeface="Arial"/>
                <a:sym typeface="Arial"/>
              </a:rPr>
              <a:t>&lt;!DOCTYPE html&gt;</a:t>
            </a:r>
            <a:endParaRPr/>
          </a:p>
          <a:p>
            <a:pPr indent="0" lvl="0" marL="0" marR="0" rtl="0" algn="l">
              <a:lnSpc>
                <a:spcPct val="100000"/>
              </a:lnSpc>
              <a:spcBef>
                <a:spcPts val="0"/>
              </a:spcBef>
              <a:spcAft>
                <a:spcPts val="0"/>
              </a:spcAft>
              <a:buNone/>
            </a:pPr>
            <a:r>
              <a:rPr b="0" i="0" lang="en-US" sz="1100" u="none" cap="none" strike="noStrike">
                <a:solidFill>
                  <a:schemeClr val="dk1"/>
                </a:solidFill>
                <a:latin typeface="Arial"/>
                <a:ea typeface="Arial"/>
                <a:cs typeface="Arial"/>
                <a:sym typeface="Arial"/>
              </a:rPr>
              <a:t>&lt;html lang="en"&gt;</a:t>
            </a:r>
            <a:endParaRPr/>
          </a:p>
          <a:p>
            <a:pPr indent="0" lvl="0" marL="0" marR="0" rtl="0" algn="l">
              <a:lnSpc>
                <a:spcPct val="100000"/>
              </a:lnSpc>
              <a:spcBef>
                <a:spcPts val="0"/>
              </a:spcBef>
              <a:spcAft>
                <a:spcPts val="0"/>
              </a:spcAft>
              <a:buNone/>
            </a:pPr>
            <a:r>
              <a:rPr b="0" i="0" lang="en-US" sz="1100" u="none" cap="none" strike="noStrike">
                <a:solidFill>
                  <a:schemeClr val="dk1"/>
                </a:solidFill>
                <a:latin typeface="Arial"/>
                <a:ea typeface="Arial"/>
                <a:cs typeface="Arial"/>
                <a:sym typeface="Arial"/>
              </a:rPr>
              <a:t>&lt;head&gt;</a:t>
            </a:r>
            <a:endParaRPr/>
          </a:p>
          <a:p>
            <a:pPr indent="0" lvl="0" marL="0" marR="0" rtl="0" algn="l">
              <a:lnSpc>
                <a:spcPct val="100000"/>
              </a:lnSpc>
              <a:spcBef>
                <a:spcPts val="0"/>
              </a:spcBef>
              <a:spcAft>
                <a:spcPts val="0"/>
              </a:spcAft>
              <a:buNone/>
            </a:pPr>
            <a:r>
              <a:rPr b="0" i="0" lang="en-US" sz="1100" u="none" cap="none" strike="noStrike">
                <a:solidFill>
                  <a:schemeClr val="dk1"/>
                </a:solidFill>
                <a:latin typeface="Arial"/>
                <a:ea typeface="Arial"/>
                <a:cs typeface="Arial"/>
                <a:sym typeface="Arial"/>
              </a:rPr>
              <a:t>    &lt;meta charset="UTF-8"&gt;</a:t>
            </a:r>
            <a:endParaRPr/>
          </a:p>
          <a:p>
            <a:pPr indent="0" lvl="0" marL="0" marR="0" rtl="0" algn="l">
              <a:lnSpc>
                <a:spcPct val="100000"/>
              </a:lnSpc>
              <a:spcBef>
                <a:spcPts val="0"/>
              </a:spcBef>
              <a:spcAft>
                <a:spcPts val="0"/>
              </a:spcAft>
              <a:buNone/>
            </a:pPr>
            <a:r>
              <a:rPr b="0" i="0" lang="en-US" sz="1100" u="none" cap="none" strike="noStrike">
                <a:solidFill>
                  <a:schemeClr val="dk1"/>
                </a:solidFill>
                <a:latin typeface="Arial"/>
                <a:ea typeface="Arial"/>
                <a:cs typeface="Arial"/>
                <a:sym typeface="Arial"/>
              </a:rPr>
              <a:t>    &lt;meta name="viewport" content="width=device-width, initial-scale=1.0"&gt;</a:t>
            </a:r>
            <a:endParaRPr/>
          </a:p>
          <a:p>
            <a:pPr indent="0" lvl="0" marL="0" marR="0" rtl="0" algn="l">
              <a:lnSpc>
                <a:spcPct val="100000"/>
              </a:lnSpc>
              <a:spcBef>
                <a:spcPts val="0"/>
              </a:spcBef>
              <a:spcAft>
                <a:spcPts val="0"/>
              </a:spcAft>
              <a:buNone/>
            </a:pPr>
            <a:r>
              <a:rPr b="1" i="0" lang="en-US" sz="1100" u="none" cap="none" strike="noStrike">
                <a:solidFill>
                  <a:srgbClr val="00B0F0"/>
                </a:solidFill>
                <a:latin typeface="Arial"/>
                <a:ea typeface="Arial"/>
                <a:cs typeface="Arial"/>
                <a:sym typeface="Arial"/>
              </a:rPr>
              <a:t>    &lt;title&gt;Web Server 1&lt;/title&gt;</a:t>
            </a:r>
            <a:endParaRPr/>
          </a:p>
          <a:p>
            <a:pPr indent="0" lvl="0" marL="0" marR="0" rtl="0" algn="l">
              <a:lnSpc>
                <a:spcPct val="100000"/>
              </a:lnSpc>
              <a:spcBef>
                <a:spcPts val="0"/>
              </a:spcBef>
              <a:spcAft>
                <a:spcPts val="0"/>
              </a:spcAft>
              <a:buNone/>
            </a:pPr>
            <a:r>
              <a:rPr b="0" i="0" lang="en-US" sz="1100" u="none" cap="none" strike="noStrike">
                <a:solidFill>
                  <a:schemeClr val="dk1"/>
                </a:solidFill>
                <a:latin typeface="Arial"/>
                <a:ea typeface="Arial"/>
                <a:cs typeface="Arial"/>
                <a:sym typeface="Arial"/>
              </a:rPr>
              <a:t>&lt;/head&gt;</a:t>
            </a:r>
            <a:endParaRPr/>
          </a:p>
          <a:p>
            <a:pPr indent="0" lvl="0" marL="0" marR="0" rtl="0" algn="l">
              <a:lnSpc>
                <a:spcPct val="100000"/>
              </a:lnSpc>
              <a:spcBef>
                <a:spcPts val="0"/>
              </a:spcBef>
              <a:spcAft>
                <a:spcPts val="0"/>
              </a:spcAft>
              <a:buNone/>
            </a:pPr>
            <a:r>
              <a:rPr b="0" i="0" lang="en-US" sz="1100" u="none" cap="none" strike="noStrike">
                <a:solidFill>
                  <a:schemeClr val="dk1"/>
                </a:solidFill>
                <a:latin typeface="Arial"/>
                <a:ea typeface="Arial"/>
                <a:cs typeface="Arial"/>
                <a:sym typeface="Arial"/>
              </a:rPr>
              <a:t>&lt;body&gt;</a:t>
            </a:r>
            <a:endParaRPr/>
          </a:p>
          <a:p>
            <a:pPr indent="0" lvl="0" marL="0" marR="0" rtl="0" algn="l">
              <a:lnSpc>
                <a:spcPct val="100000"/>
              </a:lnSpc>
              <a:spcBef>
                <a:spcPts val="0"/>
              </a:spcBef>
              <a:spcAft>
                <a:spcPts val="0"/>
              </a:spcAft>
              <a:buNone/>
            </a:pPr>
            <a:r>
              <a:rPr b="1" i="0" lang="en-US" sz="1100" u="none" cap="none" strike="noStrike">
                <a:solidFill>
                  <a:srgbClr val="00B0F0"/>
                </a:solidFill>
                <a:latin typeface="Arial"/>
                <a:ea typeface="Arial"/>
                <a:cs typeface="Arial"/>
                <a:sym typeface="Arial"/>
              </a:rPr>
              <a:t>    &lt;h1&gt;Welcome to Web Server 1&lt;/h1&gt;</a:t>
            </a:r>
            <a:endParaRPr/>
          </a:p>
          <a:p>
            <a:pPr indent="0" lvl="0" marL="0" marR="0" rtl="0" algn="l">
              <a:lnSpc>
                <a:spcPct val="100000"/>
              </a:lnSpc>
              <a:spcBef>
                <a:spcPts val="0"/>
              </a:spcBef>
              <a:spcAft>
                <a:spcPts val="0"/>
              </a:spcAft>
              <a:buNone/>
            </a:pPr>
            <a:r>
              <a:rPr b="0" i="0" lang="en-US" sz="1100" u="none" cap="none" strike="noStrike">
                <a:solidFill>
                  <a:schemeClr val="dk1"/>
                </a:solidFill>
                <a:latin typeface="Arial"/>
                <a:ea typeface="Arial"/>
                <a:cs typeface="Arial"/>
                <a:sym typeface="Arial"/>
              </a:rPr>
              <a:t>&lt;/body&gt;</a:t>
            </a:r>
            <a:endParaRPr/>
          </a:p>
          <a:p>
            <a:pPr indent="0" lvl="0" marL="0" marR="0" rtl="0" algn="l">
              <a:lnSpc>
                <a:spcPct val="100000"/>
              </a:lnSpc>
              <a:spcBef>
                <a:spcPts val="0"/>
              </a:spcBef>
              <a:spcAft>
                <a:spcPts val="0"/>
              </a:spcAft>
              <a:buNone/>
            </a:pPr>
            <a:r>
              <a:rPr b="0" i="0" lang="en-US" sz="1100" u="none" cap="none" strike="noStrike">
                <a:solidFill>
                  <a:schemeClr val="dk1"/>
                </a:solidFill>
                <a:latin typeface="Arial"/>
                <a:ea typeface="Arial"/>
                <a:cs typeface="Arial"/>
                <a:sym typeface="Arial"/>
              </a:rPr>
              <a:t>&lt;/html&gt;</a:t>
            </a:r>
            <a:endParaRPr/>
          </a:p>
        </p:txBody>
      </p:sp>
      <p:sp>
        <p:nvSpPr>
          <p:cNvPr id="321" name="Google Shape;321;p87"/>
          <p:cNvSpPr/>
          <p:nvPr/>
        </p:nvSpPr>
        <p:spPr>
          <a:xfrm>
            <a:off x="2901466" y="4665147"/>
            <a:ext cx="5029200" cy="1954381"/>
          </a:xfrm>
          <a:prstGeom prst="rect">
            <a:avLst/>
          </a:prstGeom>
          <a:solidFill>
            <a:schemeClr val="lt1"/>
          </a:solidFill>
          <a:ln cap="flat" cmpd="sng" w="25400">
            <a:solidFill>
              <a:srgbClr val="00B050"/>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100" u="none" cap="none" strike="noStrike">
                <a:solidFill>
                  <a:schemeClr val="dk1"/>
                </a:solidFill>
                <a:latin typeface="Arial"/>
                <a:ea typeface="Arial"/>
                <a:cs typeface="Arial"/>
                <a:sym typeface="Arial"/>
              </a:rPr>
              <a:t>&lt;!DOCTYPE html&gt;</a:t>
            </a:r>
            <a:endParaRPr/>
          </a:p>
          <a:p>
            <a:pPr indent="0" lvl="0" marL="0" marR="0" rtl="0" algn="l">
              <a:lnSpc>
                <a:spcPct val="100000"/>
              </a:lnSpc>
              <a:spcBef>
                <a:spcPts val="0"/>
              </a:spcBef>
              <a:spcAft>
                <a:spcPts val="0"/>
              </a:spcAft>
              <a:buNone/>
            </a:pPr>
            <a:r>
              <a:rPr b="0" i="0" lang="en-US" sz="1100" u="none" cap="none" strike="noStrike">
                <a:solidFill>
                  <a:schemeClr val="dk1"/>
                </a:solidFill>
                <a:latin typeface="Arial"/>
                <a:ea typeface="Arial"/>
                <a:cs typeface="Arial"/>
                <a:sym typeface="Arial"/>
              </a:rPr>
              <a:t>&lt;html lang="en"&gt;</a:t>
            </a:r>
            <a:endParaRPr/>
          </a:p>
          <a:p>
            <a:pPr indent="0" lvl="0" marL="0" marR="0" rtl="0" algn="l">
              <a:lnSpc>
                <a:spcPct val="100000"/>
              </a:lnSpc>
              <a:spcBef>
                <a:spcPts val="0"/>
              </a:spcBef>
              <a:spcAft>
                <a:spcPts val="0"/>
              </a:spcAft>
              <a:buNone/>
            </a:pPr>
            <a:r>
              <a:rPr b="0" i="0" lang="en-US" sz="1100" u="none" cap="none" strike="noStrike">
                <a:solidFill>
                  <a:schemeClr val="dk1"/>
                </a:solidFill>
                <a:latin typeface="Arial"/>
                <a:ea typeface="Arial"/>
                <a:cs typeface="Arial"/>
                <a:sym typeface="Arial"/>
              </a:rPr>
              <a:t>&lt;head&gt;</a:t>
            </a:r>
            <a:endParaRPr/>
          </a:p>
          <a:p>
            <a:pPr indent="0" lvl="0" marL="0" marR="0" rtl="0" algn="l">
              <a:lnSpc>
                <a:spcPct val="100000"/>
              </a:lnSpc>
              <a:spcBef>
                <a:spcPts val="0"/>
              </a:spcBef>
              <a:spcAft>
                <a:spcPts val="0"/>
              </a:spcAft>
              <a:buNone/>
            </a:pPr>
            <a:r>
              <a:rPr b="0" i="0" lang="en-US" sz="1100" u="none" cap="none" strike="noStrike">
                <a:solidFill>
                  <a:schemeClr val="dk1"/>
                </a:solidFill>
                <a:latin typeface="Arial"/>
                <a:ea typeface="Arial"/>
                <a:cs typeface="Arial"/>
                <a:sym typeface="Arial"/>
              </a:rPr>
              <a:t>    &lt;meta charset="UTF-8"&gt;</a:t>
            </a:r>
            <a:endParaRPr/>
          </a:p>
          <a:p>
            <a:pPr indent="0" lvl="0" marL="0" marR="0" rtl="0" algn="l">
              <a:lnSpc>
                <a:spcPct val="100000"/>
              </a:lnSpc>
              <a:spcBef>
                <a:spcPts val="0"/>
              </a:spcBef>
              <a:spcAft>
                <a:spcPts val="0"/>
              </a:spcAft>
              <a:buNone/>
            </a:pPr>
            <a:r>
              <a:rPr b="0" i="0" lang="en-US" sz="1100" u="none" cap="none" strike="noStrike">
                <a:solidFill>
                  <a:schemeClr val="dk1"/>
                </a:solidFill>
                <a:latin typeface="Arial"/>
                <a:ea typeface="Arial"/>
                <a:cs typeface="Arial"/>
                <a:sym typeface="Arial"/>
              </a:rPr>
              <a:t>    &lt;meta name="viewport" content="width=device-width, initial-scale=1.0"&gt;</a:t>
            </a:r>
            <a:endParaRPr/>
          </a:p>
          <a:p>
            <a:pPr indent="0" lvl="0" marL="0" marR="0" rtl="0" algn="l">
              <a:lnSpc>
                <a:spcPct val="100000"/>
              </a:lnSpc>
              <a:spcBef>
                <a:spcPts val="0"/>
              </a:spcBef>
              <a:spcAft>
                <a:spcPts val="0"/>
              </a:spcAft>
              <a:buNone/>
            </a:pPr>
            <a:r>
              <a:rPr b="1" i="0" lang="en-US" sz="1100" u="none" cap="none" strike="noStrike">
                <a:solidFill>
                  <a:srgbClr val="00B050"/>
                </a:solidFill>
                <a:latin typeface="Arial"/>
                <a:ea typeface="Arial"/>
                <a:cs typeface="Arial"/>
                <a:sym typeface="Arial"/>
              </a:rPr>
              <a:t>    &lt;title&gt;Web Server 2&lt;/title&gt;</a:t>
            </a:r>
            <a:endParaRPr/>
          </a:p>
          <a:p>
            <a:pPr indent="0" lvl="0" marL="0" marR="0" rtl="0" algn="l">
              <a:lnSpc>
                <a:spcPct val="100000"/>
              </a:lnSpc>
              <a:spcBef>
                <a:spcPts val="0"/>
              </a:spcBef>
              <a:spcAft>
                <a:spcPts val="0"/>
              </a:spcAft>
              <a:buNone/>
            </a:pPr>
            <a:r>
              <a:rPr b="0" i="0" lang="en-US" sz="1100" u="none" cap="none" strike="noStrike">
                <a:solidFill>
                  <a:schemeClr val="dk1"/>
                </a:solidFill>
                <a:latin typeface="Arial"/>
                <a:ea typeface="Arial"/>
                <a:cs typeface="Arial"/>
                <a:sym typeface="Arial"/>
              </a:rPr>
              <a:t>&lt;/head&gt;</a:t>
            </a:r>
            <a:endParaRPr/>
          </a:p>
          <a:p>
            <a:pPr indent="0" lvl="0" marL="0" marR="0" rtl="0" algn="l">
              <a:lnSpc>
                <a:spcPct val="100000"/>
              </a:lnSpc>
              <a:spcBef>
                <a:spcPts val="0"/>
              </a:spcBef>
              <a:spcAft>
                <a:spcPts val="0"/>
              </a:spcAft>
              <a:buNone/>
            </a:pPr>
            <a:r>
              <a:rPr b="0" i="0" lang="en-US" sz="1100" u="none" cap="none" strike="noStrike">
                <a:solidFill>
                  <a:schemeClr val="dk1"/>
                </a:solidFill>
                <a:latin typeface="Arial"/>
                <a:ea typeface="Arial"/>
                <a:cs typeface="Arial"/>
                <a:sym typeface="Arial"/>
              </a:rPr>
              <a:t>&lt;body&gt;</a:t>
            </a:r>
            <a:endParaRPr/>
          </a:p>
          <a:p>
            <a:pPr indent="0" lvl="0" marL="0" marR="0" rtl="0" algn="l">
              <a:lnSpc>
                <a:spcPct val="100000"/>
              </a:lnSpc>
              <a:spcBef>
                <a:spcPts val="0"/>
              </a:spcBef>
              <a:spcAft>
                <a:spcPts val="0"/>
              </a:spcAft>
              <a:buNone/>
            </a:pPr>
            <a:r>
              <a:rPr b="1" i="0" lang="en-US" sz="1100" u="none" cap="none" strike="noStrike">
                <a:solidFill>
                  <a:srgbClr val="00B050"/>
                </a:solidFill>
                <a:latin typeface="Arial"/>
                <a:ea typeface="Arial"/>
                <a:cs typeface="Arial"/>
                <a:sym typeface="Arial"/>
              </a:rPr>
              <a:t>    &lt;h1&gt;Welcome to Web Server 2&lt;/h1&gt;</a:t>
            </a:r>
            <a:endParaRPr/>
          </a:p>
          <a:p>
            <a:pPr indent="0" lvl="0" marL="0" marR="0" rtl="0" algn="l">
              <a:lnSpc>
                <a:spcPct val="100000"/>
              </a:lnSpc>
              <a:spcBef>
                <a:spcPts val="0"/>
              </a:spcBef>
              <a:spcAft>
                <a:spcPts val="0"/>
              </a:spcAft>
              <a:buNone/>
            </a:pPr>
            <a:r>
              <a:rPr b="0" i="0" lang="en-US" sz="1100" u="none" cap="none" strike="noStrike">
                <a:solidFill>
                  <a:schemeClr val="dk1"/>
                </a:solidFill>
                <a:latin typeface="Arial"/>
                <a:ea typeface="Arial"/>
                <a:cs typeface="Arial"/>
                <a:sym typeface="Arial"/>
              </a:rPr>
              <a:t>&lt;/body&gt;</a:t>
            </a:r>
            <a:endParaRPr/>
          </a:p>
          <a:p>
            <a:pPr indent="0" lvl="0" marL="0" marR="0" rtl="0" algn="l">
              <a:lnSpc>
                <a:spcPct val="100000"/>
              </a:lnSpc>
              <a:spcBef>
                <a:spcPts val="0"/>
              </a:spcBef>
              <a:spcAft>
                <a:spcPts val="0"/>
              </a:spcAft>
              <a:buNone/>
            </a:pPr>
            <a:r>
              <a:rPr b="0" i="0" lang="en-US" sz="1100" u="none" cap="none" strike="noStrike">
                <a:solidFill>
                  <a:schemeClr val="dk1"/>
                </a:solidFill>
                <a:latin typeface="Arial"/>
                <a:ea typeface="Arial"/>
                <a:cs typeface="Arial"/>
                <a:sym typeface="Arial"/>
              </a:rPr>
              <a:t>&lt;/html&gt;</a:t>
            </a:r>
            <a:endParaRPr/>
          </a:p>
        </p:txBody>
      </p:sp>
      <p:sp>
        <p:nvSpPr>
          <p:cNvPr id="322" name="Google Shape;322;p87"/>
          <p:cNvSpPr/>
          <p:nvPr/>
        </p:nvSpPr>
        <p:spPr>
          <a:xfrm>
            <a:off x="125737" y="4468148"/>
            <a:ext cx="1478290"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2E75B5"/>
                </a:solidFill>
                <a:latin typeface="Arial"/>
                <a:ea typeface="Arial"/>
                <a:cs typeface="Arial"/>
                <a:sym typeface="Arial"/>
              </a:rPr>
              <a:t>web1/index.html</a:t>
            </a:r>
            <a:endParaRPr b="0" i="0" sz="1400" u="none" cap="none" strike="noStrike">
              <a:solidFill>
                <a:srgbClr val="2E75B5"/>
              </a:solidFill>
              <a:latin typeface="Arial"/>
              <a:ea typeface="Arial"/>
              <a:cs typeface="Arial"/>
              <a:sym typeface="Arial"/>
            </a:endParaRPr>
          </a:p>
        </p:txBody>
      </p:sp>
      <p:sp>
        <p:nvSpPr>
          <p:cNvPr id="323" name="Google Shape;323;p87"/>
          <p:cNvSpPr/>
          <p:nvPr/>
        </p:nvSpPr>
        <p:spPr>
          <a:xfrm>
            <a:off x="6550159" y="4376797"/>
            <a:ext cx="1478290"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B050"/>
                </a:solidFill>
                <a:latin typeface="Arial"/>
                <a:ea typeface="Arial"/>
                <a:cs typeface="Arial"/>
                <a:sym typeface="Arial"/>
              </a:rPr>
              <a:t>web2/index.html</a:t>
            </a:r>
            <a:endParaRPr b="0" i="0" sz="1400" u="none" cap="none" strike="noStrike">
              <a:solidFill>
                <a:srgbClr val="00B050"/>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pic>
        <p:nvPicPr>
          <p:cNvPr descr="A picture containing drawing&#10;&#10;Description automatically generated" id="329" name="Google Shape;329;p88"/>
          <p:cNvPicPr preferRelativeResize="0"/>
          <p:nvPr/>
        </p:nvPicPr>
        <p:blipFill rotWithShape="1">
          <a:blip r:embed="rId3">
            <a:alphaModFix/>
          </a:blip>
          <a:srcRect b="0" l="0" r="0" t="0"/>
          <a:stretch/>
        </p:blipFill>
        <p:spPr>
          <a:xfrm>
            <a:off x="0" y="5573088"/>
            <a:ext cx="1417834" cy="1284912"/>
          </a:xfrm>
          <a:prstGeom prst="rect">
            <a:avLst/>
          </a:prstGeom>
          <a:noFill/>
          <a:ln>
            <a:noFill/>
          </a:ln>
        </p:spPr>
      </p:pic>
      <p:sp>
        <p:nvSpPr>
          <p:cNvPr id="330" name="Google Shape;330;p88"/>
          <p:cNvSpPr/>
          <p:nvPr/>
        </p:nvSpPr>
        <p:spPr>
          <a:xfrm>
            <a:off x="212128" y="162623"/>
            <a:ext cx="7720380"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3C71"/>
              </a:buClr>
              <a:buSzPts val="3200"/>
              <a:buFont typeface="Arial"/>
              <a:buNone/>
            </a:pPr>
            <a:r>
              <a:rPr b="1" i="0" lang="en-US" sz="3200" u="none" cap="none" strike="noStrike">
                <a:solidFill>
                  <a:srgbClr val="003C71"/>
                </a:solidFill>
                <a:latin typeface="Arial"/>
                <a:ea typeface="Arial"/>
                <a:cs typeface="Arial"/>
                <a:sym typeface="Arial"/>
              </a:rPr>
              <a:t>Docker Compose and YAML</a:t>
            </a:r>
            <a:endParaRPr b="1" i="0" sz="3200" u="none" cap="none" strike="noStrike">
              <a:solidFill>
                <a:srgbClr val="003C71"/>
              </a:solidFill>
              <a:latin typeface="Arial"/>
              <a:ea typeface="Arial"/>
              <a:cs typeface="Arial"/>
              <a:sym typeface="Arial"/>
            </a:endParaRPr>
          </a:p>
        </p:txBody>
      </p:sp>
      <p:sp>
        <p:nvSpPr>
          <p:cNvPr id="331" name="Google Shape;331;p88"/>
          <p:cNvSpPr/>
          <p:nvPr/>
        </p:nvSpPr>
        <p:spPr>
          <a:xfrm>
            <a:off x="1625600" y="1028978"/>
            <a:ext cx="4480560" cy="5339923"/>
          </a:xfrm>
          <a:prstGeom prst="rect">
            <a:avLst/>
          </a:prstGeom>
          <a:noFill/>
          <a:ln cap="flat" cmpd="sng" w="9525">
            <a:solidFill>
              <a:srgbClr val="7030A0"/>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100" u="none" cap="none" strike="noStrike">
                <a:solidFill>
                  <a:srgbClr val="000000"/>
                </a:solidFill>
                <a:latin typeface="Arial"/>
                <a:ea typeface="Arial"/>
                <a:cs typeface="Arial"/>
                <a:sym typeface="Arial"/>
              </a:rPr>
              <a:t>version: '3.9'</a:t>
            </a:r>
            <a:endParaRPr/>
          </a:p>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n-US" sz="1100" u="none" cap="none" strike="noStrike">
                <a:solidFill>
                  <a:srgbClr val="7030A0"/>
                </a:solidFill>
                <a:latin typeface="Arial"/>
                <a:ea typeface="Arial"/>
                <a:cs typeface="Arial"/>
                <a:sym typeface="Arial"/>
              </a:rPr>
              <a:t>services</a:t>
            </a:r>
            <a:r>
              <a:rPr b="0" i="0" lang="en-US" sz="1100" u="none" cap="none" strike="noStrike">
                <a:solidFill>
                  <a:srgbClr val="000000"/>
                </a:solidFill>
                <a:latin typeface="Arial"/>
                <a:ea typeface="Arial"/>
                <a:cs typeface="Arial"/>
                <a:sym typeface="Arial"/>
              </a:rPr>
              <a:t>:</a:t>
            </a:r>
            <a:endParaRPr/>
          </a:p>
          <a:p>
            <a:pPr indent="0" lvl="0" marL="0" marR="0" rtl="0" algn="l">
              <a:lnSpc>
                <a:spcPct val="100000"/>
              </a:lnSpc>
              <a:spcBef>
                <a:spcPts val="0"/>
              </a:spcBef>
              <a:spcAft>
                <a:spcPts val="0"/>
              </a:spcAft>
              <a:buNone/>
            </a:pPr>
            <a:r>
              <a:rPr b="0" i="0" lang="en-US" sz="1100" u="none" cap="none" strike="noStrike">
                <a:solidFill>
                  <a:srgbClr val="000000"/>
                </a:solidFill>
                <a:latin typeface="Arial"/>
                <a:ea typeface="Arial"/>
                <a:cs typeface="Arial"/>
                <a:sym typeface="Arial"/>
              </a:rPr>
              <a:t>  </a:t>
            </a:r>
            <a:r>
              <a:rPr b="0" i="0" lang="en-US" sz="1100" u="none" cap="none" strike="noStrike">
                <a:solidFill>
                  <a:srgbClr val="7030A0"/>
                </a:solidFill>
                <a:latin typeface="Arial"/>
                <a:ea typeface="Arial"/>
                <a:cs typeface="Arial"/>
                <a:sym typeface="Arial"/>
              </a:rPr>
              <a:t>haproxy</a:t>
            </a:r>
            <a:r>
              <a:rPr b="0" i="0" lang="en-US" sz="1100" u="none" cap="none" strike="noStrike">
                <a:solidFill>
                  <a:srgbClr val="000000"/>
                </a:solidFill>
                <a:latin typeface="Arial"/>
                <a:ea typeface="Arial"/>
                <a:cs typeface="Arial"/>
                <a:sym typeface="Arial"/>
              </a:rPr>
              <a:t>:</a:t>
            </a:r>
            <a:endParaRPr/>
          </a:p>
          <a:p>
            <a:pPr indent="0" lvl="0" marL="0" marR="0" rtl="0" algn="l">
              <a:lnSpc>
                <a:spcPct val="100000"/>
              </a:lnSpc>
              <a:spcBef>
                <a:spcPts val="0"/>
              </a:spcBef>
              <a:spcAft>
                <a:spcPts val="0"/>
              </a:spcAft>
              <a:buNone/>
            </a:pPr>
            <a:r>
              <a:rPr b="0" i="0" lang="en-US" sz="1100" u="none" cap="none" strike="noStrike">
                <a:solidFill>
                  <a:srgbClr val="000000"/>
                </a:solidFill>
                <a:latin typeface="Arial"/>
                <a:ea typeface="Arial"/>
                <a:cs typeface="Arial"/>
                <a:sym typeface="Arial"/>
              </a:rPr>
              <a:t>    </a:t>
            </a:r>
            <a:r>
              <a:rPr b="0" i="0" lang="en-US" sz="1100" u="none" cap="none" strike="noStrike">
                <a:solidFill>
                  <a:srgbClr val="7030A0"/>
                </a:solidFill>
                <a:latin typeface="Arial"/>
                <a:ea typeface="Arial"/>
                <a:cs typeface="Arial"/>
                <a:sym typeface="Arial"/>
              </a:rPr>
              <a:t>image</a:t>
            </a:r>
            <a:r>
              <a:rPr b="0" i="0" lang="en-US" sz="1100" u="none" cap="none" strike="noStrike">
                <a:solidFill>
                  <a:srgbClr val="000000"/>
                </a:solidFill>
                <a:latin typeface="Arial"/>
                <a:ea typeface="Arial"/>
                <a:cs typeface="Arial"/>
                <a:sym typeface="Arial"/>
              </a:rPr>
              <a:t>: haproxy:latest</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n-US" sz="1100" u="none" cap="none" strike="noStrike">
                <a:solidFill>
                  <a:srgbClr val="000000"/>
                </a:solidFill>
                <a:latin typeface="Arial"/>
                <a:ea typeface="Arial"/>
                <a:cs typeface="Arial"/>
                <a:sym typeface="Arial"/>
              </a:rPr>
              <a:t>    </a:t>
            </a:r>
            <a:r>
              <a:rPr b="0" i="0" lang="en-US" sz="1100" u="none" cap="none" strike="noStrike">
                <a:solidFill>
                  <a:srgbClr val="7030A0"/>
                </a:solidFill>
                <a:latin typeface="Arial"/>
                <a:ea typeface="Arial"/>
                <a:cs typeface="Arial"/>
                <a:sym typeface="Arial"/>
              </a:rPr>
              <a:t>volumes</a:t>
            </a:r>
            <a:r>
              <a:rPr b="0" i="0" lang="en-US" sz="1100" u="none" cap="none" strike="noStrike">
                <a:solidFill>
                  <a:srgbClr val="000000"/>
                </a:solidFill>
                <a:latin typeface="Arial"/>
                <a:ea typeface="Arial"/>
                <a:cs typeface="Arial"/>
                <a:sym typeface="Arial"/>
              </a:rPr>
              <a:t>:</a:t>
            </a:r>
            <a:endParaRPr/>
          </a:p>
          <a:p>
            <a:pPr indent="0" lvl="0" marL="0" marR="0" rtl="0" algn="l">
              <a:lnSpc>
                <a:spcPct val="100000"/>
              </a:lnSpc>
              <a:spcBef>
                <a:spcPts val="0"/>
              </a:spcBef>
              <a:spcAft>
                <a:spcPts val="0"/>
              </a:spcAft>
              <a:buNone/>
            </a:pPr>
            <a:r>
              <a:rPr b="0" i="0" lang="en-US" sz="1100" u="none" cap="none" strike="noStrike">
                <a:solidFill>
                  <a:srgbClr val="000000"/>
                </a:solidFill>
                <a:latin typeface="Arial"/>
                <a:ea typeface="Arial"/>
                <a:cs typeface="Arial"/>
                <a:sym typeface="Arial"/>
              </a:rPr>
              <a:t>      - ./haproxy/haproxy.cfg:/usr/local/etc/haproxy/haproxy.cfg:ro</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n-US" sz="1100" u="none" cap="none" strike="noStrike">
                <a:solidFill>
                  <a:srgbClr val="000000"/>
                </a:solidFill>
                <a:latin typeface="Arial"/>
                <a:ea typeface="Arial"/>
                <a:cs typeface="Arial"/>
                <a:sym typeface="Arial"/>
              </a:rPr>
              <a:t>    </a:t>
            </a:r>
            <a:r>
              <a:rPr b="0" i="0" lang="en-US" sz="1100" u="none" cap="none" strike="noStrike">
                <a:solidFill>
                  <a:srgbClr val="7030A0"/>
                </a:solidFill>
                <a:latin typeface="Arial"/>
                <a:ea typeface="Arial"/>
                <a:cs typeface="Arial"/>
                <a:sym typeface="Arial"/>
              </a:rPr>
              <a:t>ports</a:t>
            </a:r>
            <a:r>
              <a:rPr b="0" i="0" lang="en-US" sz="1100" u="none" cap="none" strike="noStrike">
                <a:solidFill>
                  <a:srgbClr val="000000"/>
                </a:solidFill>
                <a:latin typeface="Arial"/>
                <a:ea typeface="Arial"/>
                <a:cs typeface="Arial"/>
                <a:sym typeface="Arial"/>
              </a:rPr>
              <a:t>:</a:t>
            </a:r>
            <a:endParaRPr/>
          </a:p>
          <a:p>
            <a:pPr indent="0" lvl="0" marL="0" marR="0" rtl="0" algn="l">
              <a:lnSpc>
                <a:spcPct val="100000"/>
              </a:lnSpc>
              <a:spcBef>
                <a:spcPts val="0"/>
              </a:spcBef>
              <a:spcAft>
                <a:spcPts val="0"/>
              </a:spcAft>
              <a:buNone/>
            </a:pPr>
            <a:r>
              <a:rPr b="0" i="0" lang="en-US" sz="1100" u="none" cap="none" strike="noStrike">
                <a:solidFill>
                  <a:srgbClr val="000000"/>
                </a:solidFill>
                <a:latin typeface="Arial"/>
                <a:ea typeface="Arial"/>
                <a:cs typeface="Arial"/>
                <a:sym typeface="Arial"/>
              </a:rPr>
              <a:t>      - "8000:80"  # Expose HAProxy on port 8000</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n-US" sz="1100" u="none" cap="none" strike="noStrike">
                <a:solidFill>
                  <a:srgbClr val="000000"/>
                </a:solidFill>
                <a:latin typeface="Arial"/>
                <a:ea typeface="Arial"/>
                <a:cs typeface="Arial"/>
                <a:sym typeface="Arial"/>
              </a:rPr>
              <a:t>    </a:t>
            </a:r>
            <a:r>
              <a:rPr b="0" i="0" lang="en-US" sz="1100" u="none" cap="none" strike="noStrike">
                <a:solidFill>
                  <a:srgbClr val="7030A0"/>
                </a:solidFill>
                <a:latin typeface="Arial"/>
                <a:ea typeface="Arial"/>
                <a:cs typeface="Arial"/>
                <a:sym typeface="Arial"/>
              </a:rPr>
              <a:t>depends_on</a:t>
            </a:r>
            <a:r>
              <a:rPr b="0" i="0" lang="en-US" sz="1100" u="none" cap="none" strike="noStrike">
                <a:solidFill>
                  <a:srgbClr val="000000"/>
                </a:solidFill>
                <a:latin typeface="Arial"/>
                <a:ea typeface="Arial"/>
                <a:cs typeface="Arial"/>
                <a:sym typeface="Arial"/>
              </a:rPr>
              <a:t>:</a:t>
            </a:r>
            <a:endParaRPr/>
          </a:p>
          <a:p>
            <a:pPr indent="0" lvl="0" marL="0" marR="0" rtl="0" algn="l">
              <a:lnSpc>
                <a:spcPct val="100000"/>
              </a:lnSpc>
              <a:spcBef>
                <a:spcPts val="0"/>
              </a:spcBef>
              <a:spcAft>
                <a:spcPts val="0"/>
              </a:spcAft>
              <a:buNone/>
            </a:pPr>
            <a:r>
              <a:rPr b="0" i="0" lang="en-US" sz="1100" u="none" cap="none" strike="noStrike">
                <a:solidFill>
                  <a:srgbClr val="000000"/>
                </a:solidFill>
                <a:latin typeface="Arial"/>
                <a:ea typeface="Arial"/>
                <a:cs typeface="Arial"/>
                <a:sym typeface="Arial"/>
              </a:rPr>
              <a:t>      - web1</a:t>
            </a:r>
            <a:endParaRPr/>
          </a:p>
          <a:p>
            <a:pPr indent="0" lvl="0" marL="0" marR="0" rtl="0" algn="l">
              <a:lnSpc>
                <a:spcPct val="100000"/>
              </a:lnSpc>
              <a:spcBef>
                <a:spcPts val="0"/>
              </a:spcBef>
              <a:spcAft>
                <a:spcPts val="0"/>
              </a:spcAft>
              <a:buNone/>
            </a:pPr>
            <a:r>
              <a:rPr b="0" i="0" lang="en-US" sz="1100" u="none" cap="none" strike="noStrike">
                <a:solidFill>
                  <a:srgbClr val="000000"/>
                </a:solidFill>
                <a:latin typeface="Arial"/>
                <a:ea typeface="Arial"/>
                <a:cs typeface="Arial"/>
                <a:sym typeface="Arial"/>
              </a:rPr>
              <a:t>      - web2</a:t>
            </a:r>
            <a:endParaRPr/>
          </a:p>
          <a:p>
            <a:pPr indent="0" lvl="0" marL="0" marR="0" rtl="0" algn="l">
              <a:lnSpc>
                <a:spcPct val="100000"/>
              </a:lnSpc>
              <a:spcBef>
                <a:spcPts val="0"/>
              </a:spcBef>
              <a:spcAft>
                <a:spcPts val="0"/>
              </a:spcAft>
              <a:buNone/>
            </a:pPr>
            <a:r>
              <a:rPr b="0" i="0" lang="en-US" sz="1100" u="none" cap="none" strike="noStrike">
                <a:solidFill>
                  <a:srgbClr val="000000"/>
                </a:solidFill>
                <a:latin typeface="Arial"/>
                <a:ea typeface="Arial"/>
                <a:cs typeface="Arial"/>
                <a:sym typeface="Arial"/>
              </a:rPr>
              <a:t>    </a:t>
            </a:r>
            <a:r>
              <a:rPr b="0" i="0" lang="en-US" sz="1100" u="none" cap="none" strike="noStrike">
                <a:solidFill>
                  <a:srgbClr val="7030A0"/>
                </a:solidFill>
                <a:latin typeface="Arial"/>
                <a:ea typeface="Arial"/>
                <a:cs typeface="Arial"/>
                <a:sym typeface="Arial"/>
              </a:rPr>
              <a:t>networks</a:t>
            </a:r>
            <a:r>
              <a:rPr b="0" i="0" lang="en-US" sz="1100" u="none" cap="none" strike="noStrike">
                <a:solidFill>
                  <a:srgbClr val="000000"/>
                </a:solidFill>
                <a:latin typeface="Arial"/>
                <a:ea typeface="Arial"/>
                <a:cs typeface="Arial"/>
                <a:sym typeface="Arial"/>
              </a:rPr>
              <a:t>:</a:t>
            </a:r>
            <a:endParaRPr/>
          </a:p>
          <a:p>
            <a:pPr indent="0" lvl="0" marL="0" marR="0" rtl="0" algn="l">
              <a:lnSpc>
                <a:spcPct val="100000"/>
              </a:lnSpc>
              <a:spcBef>
                <a:spcPts val="0"/>
              </a:spcBef>
              <a:spcAft>
                <a:spcPts val="0"/>
              </a:spcAft>
              <a:buNone/>
            </a:pPr>
            <a:r>
              <a:rPr b="0" i="0" lang="en-US" sz="1100" u="none" cap="none" strike="noStrike">
                <a:solidFill>
                  <a:srgbClr val="000000"/>
                </a:solidFill>
                <a:latin typeface="Arial"/>
                <a:ea typeface="Arial"/>
                <a:cs typeface="Arial"/>
                <a:sym typeface="Arial"/>
              </a:rPr>
              <a:t>      - lb_network</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n-US" sz="1100" u="none" cap="none" strike="noStrike">
                <a:solidFill>
                  <a:srgbClr val="000000"/>
                </a:solidFill>
                <a:latin typeface="Arial"/>
                <a:ea typeface="Arial"/>
                <a:cs typeface="Arial"/>
                <a:sym typeface="Arial"/>
              </a:rPr>
              <a:t>  </a:t>
            </a:r>
            <a:r>
              <a:rPr b="0" i="0" lang="en-US" sz="1100" u="none" cap="none" strike="noStrike">
                <a:solidFill>
                  <a:srgbClr val="7030A0"/>
                </a:solidFill>
                <a:latin typeface="Arial"/>
                <a:ea typeface="Arial"/>
                <a:cs typeface="Arial"/>
                <a:sym typeface="Arial"/>
              </a:rPr>
              <a:t>web1</a:t>
            </a:r>
            <a:r>
              <a:rPr b="0" i="0" lang="en-US" sz="1100" u="none" cap="none" strike="noStrike">
                <a:solidFill>
                  <a:srgbClr val="000000"/>
                </a:solidFill>
                <a:latin typeface="Arial"/>
                <a:ea typeface="Arial"/>
                <a:cs typeface="Arial"/>
                <a:sym typeface="Arial"/>
              </a:rPr>
              <a:t>:</a:t>
            </a:r>
            <a:endParaRPr/>
          </a:p>
          <a:p>
            <a:pPr indent="0" lvl="0" marL="0" marR="0" rtl="0" algn="l">
              <a:lnSpc>
                <a:spcPct val="100000"/>
              </a:lnSpc>
              <a:spcBef>
                <a:spcPts val="0"/>
              </a:spcBef>
              <a:spcAft>
                <a:spcPts val="0"/>
              </a:spcAft>
              <a:buNone/>
            </a:pPr>
            <a:r>
              <a:rPr b="0" i="0" lang="en-US" sz="1100" u="none" cap="none" strike="noStrike">
                <a:solidFill>
                  <a:srgbClr val="000000"/>
                </a:solidFill>
                <a:latin typeface="Arial"/>
                <a:ea typeface="Arial"/>
                <a:cs typeface="Arial"/>
                <a:sym typeface="Arial"/>
              </a:rPr>
              <a:t>    </a:t>
            </a:r>
            <a:r>
              <a:rPr b="0" i="0" lang="en-US" sz="1100" u="none" cap="none" strike="noStrike">
                <a:solidFill>
                  <a:srgbClr val="7030A0"/>
                </a:solidFill>
                <a:latin typeface="Arial"/>
                <a:ea typeface="Arial"/>
                <a:cs typeface="Arial"/>
                <a:sym typeface="Arial"/>
              </a:rPr>
              <a:t>image</a:t>
            </a:r>
            <a:r>
              <a:rPr b="0" i="0" lang="en-US" sz="1100" u="none" cap="none" strike="noStrike">
                <a:solidFill>
                  <a:srgbClr val="000000"/>
                </a:solidFill>
                <a:latin typeface="Arial"/>
                <a:ea typeface="Arial"/>
                <a:cs typeface="Arial"/>
                <a:sym typeface="Arial"/>
              </a:rPr>
              <a:t>: nginx:latest</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n-US" sz="1100" u="none" cap="none" strike="noStrike">
                <a:solidFill>
                  <a:srgbClr val="000000"/>
                </a:solidFill>
                <a:latin typeface="Arial"/>
                <a:ea typeface="Arial"/>
                <a:cs typeface="Arial"/>
                <a:sym typeface="Arial"/>
              </a:rPr>
              <a:t>    </a:t>
            </a:r>
            <a:r>
              <a:rPr b="0" i="0" lang="en-US" sz="1100" u="none" cap="none" strike="noStrike">
                <a:solidFill>
                  <a:srgbClr val="7030A0"/>
                </a:solidFill>
                <a:latin typeface="Arial"/>
                <a:ea typeface="Arial"/>
                <a:cs typeface="Arial"/>
                <a:sym typeface="Arial"/>
              </a:rPr>
              <a:t>volumes</a:t>
            </a:r>
            <a:r>
              <a:rPr b="0" i="0" lang="en-US" sz="1100" u="none" cap="none" strike="noStrike">
                <a:solidFill>
                  <a:srgbClr val="000000"/>
                </a:solidFill>
                <a:latin typeface="Arial"/>
                <a:ea typeface="Arial"/>
                <a:cs typeface="Arial"/>
                <a:sym typeface="Arial"/>
              </a:rPr>
              <a:t>:</a:t>
            </a:r>
            <a:endParaRPr/>
          </a:p>
          <a:p>
            <a:pPr indent="0" lvl="0" marL="0" marR="0" rtl="0" algn="l">
              <a:lnSpc>
                <a:spcPct val="100000"/>
              </a:lnSpc>
              <a:spcBef>
                <a:spcPts val="0"/>
              </a:spcBef>
              <a:spcAft>
                <a:spcPts val="0"/>
              </a:spcAft>
              <a:buNone/>
            </a:pPr>
            <a:r>
              <a:rPr b="0" i="0" lang="en-US" sz="1100" u="none" cap="none" strike="noStrike">
                <a:solidFill>
                  <a:srgbClr val="000000"/>
                </a:solidFill>
                <a:latin typeface="Arial"/>
                <a:ea typeface="Arial"/>
                <a:cs typeface="Arial"/>
                <a:sym typeface="Arial"/>
              </a:rPr>
              <a:t>      - ./web1:/usr/share/nginx/html:ro</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n-US" sz="1100" u="none" cap="none" strike="noStrike">
                <a:solidFill>
                  <a:srgbClr val="000000"/>
                </a:solidFill>
                <a:latin typeface="Arial"/>
                <a:ea typeface="Arial"/>
                <a:cs typeface="Arial"/>
                <a:sym typeface="Arial"/>
              </a:rPr>
              <a:t>    </a:t>
            </a:r>
            <a:r>
              <a:rPr b="0" i="0" lang="en-US" sz="1100" u="none" cap="none" strike="noStrike">
                <a:solidFill>
                  <a:srgbClr val="7030A0"/>
                </a:solidFill>
                <a:latin typeface="Arial"/>
                <a:ea typeface="Arial"/>
                <a:cs typeface="Arial"/>
                <a:sym typeface="Arial"/>
              </a:rPr>
              <a:t>networks</a:t>
            </a:r>
            <a:r>
              <a:rPr b="0" i="0" lang="en-US" sz="1100" u="none" cap="none" strike="noStrike">
                <a:solidFill>
                  <a:srgbClr val="000000"/>
                </a:solidFill>
                <a:latin typeface="Arial"/>
                <a:ea typeface="Arial"/>
                <a:cs typeface="Arial"/>
                <a:sym typeface="Arial"/>
              </a:rPr>
              <a:t>:</a:t>
            </a:r>
            <a:endParaRPr/>
          </a:p>
          <a:p>
            <a:pPr indent="0" lvl="0" marL="0" marR="0" rtl="0" algn="l">
              <a:lnSpc>
                <a:spcPct val="100000"/>
              </a:lnSpc>
              <a:spcBef>
                <a:spcPts val="0"/>
              </a:spcBef>
              <a:spcAft>
                <a:spcPts val="0"/>
              </a:spcAft>
              <a:buNone/>
            </a:pPr>
            <a:r>
              <a:rPr b="0" i="0" lang="en-US" sz="1100" u="none" cap="none" strike="noStrike">
                <a:solidFill>
                  <a:srgbClr val="000000"/>
                </a:solidFill>
                <a:latin typeface="Arial"/>
                <a:ea typeface="Arial"/>
                <a:cs typeface="Arial"/>
                <a:sym typeface="Arial"/>
              </a:rPr>
              <a:t>      - lb_network</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n-US" sz="1100" u="none" cap="none" strike="noStrike">
                <a:solidFill>
                  <a:srgbClr val="000000"/>
                </a:solidFill>
                <a:latin typeface="Arial"/>
                <a:ea typeface="Arial"/>
                <a:cs typeface="Arial"/>
                <a:sym typeface="Arial"/>
              </a:rPr>
              <a:t>  </a:t>
            </a:r>
            <a:r>
              <a:rPr b="0" i="0" lang="en-US" sz="1100" u="none" cap="none" strike="noStrike">
                <a:solidFill>
                  <a:srgbClr val="7030A0"/>
                </a:solidFill>
                <a:latin typeface="Arial"/>
                <a:ea typeface="Arial"/>
                <a:cs typeface="Arial"/>
                <a:sym typeface="Arial"/>
              </a:rPr>
              <a:t>web2</a:t>
            </a:r>
            <a:r>
              <a:rPr b="0" i="0" lang="en-US" sz="1100" u="none" cap="none" strike="noStrike">
                <a:solidFill>
                  <a:srgbClr val="000000"/>
                </a:solidFill>
                <a:latin typeface="Arial"/>
                <a:ea typeface="Arial"/>
                <a:cs typeface="Arial"/>
                <a:sym typeface="Arial"/>
              </a:rPr>
              <a:t>:</a:t>
            </a:r>
            <a:endParaRPr/>
          </a:p>
          <a:p>
            <a:pPr indent="0" lvl="0" marL="0" marR="0" rtl="0" algn="l">
              <a:lnSpc>
                <a:spcPct val="100000"/>
              </a:lnSpc>
              <a:spcBef>
                <a:spcPts val="0"/>
              </a:spcBef>
              <a:spcAft>
                <a:spcPts val="0"/>
              </a:spcAft>
              <a:buNone/>
            </a:pPr>
            <a:r>
              <a:rPr b="0" i="0" lang="en-US" sz="1100" u="none" cap="none" strike="noStrike">
                <a:solidFill>
                  <a:srgbClr val="000000"/>
                </a:solidFill>
                <a:latin typeface="Arial"/>
                <a:ea typeface="Arial"/>
                <a:cs typeface="Arial"/>
                <a:sym typeface="Arial"/>
              </a:rPr>
              <a:t>    </a:t>
            </a:r>
            <a:r>
              <a:rPr b="0" i="0" lang="en-US" sz="1100" u="none" cap="none" strike="noStrike">
                <a:solidFill>
                  <a:srgbClr val="7030A0"/>
                </a:solidFill>
                <a:latin typeface="Arial"/>
                <a:ea typeface="Arial"/>
                <a:cs typeface="Arial"/>
                <a:sym typeface="Arial"/>
              </a:rPr>
              <a:t>image</a:t>
            </a:r>
            <a:r>
              <a:rPr b="0" i="0" lang="en-US" sz="1100" u="none" cap="none" strike="noStrike">
                <a:solidFill>
                  <a:srgbClr val="000000"/>
                </a:solidFill>
                <a:latin typeface="Arial"/>
                <a:ea typeface="Arial"/>
                <a:cs typeface="Arial"/>
                <a:sym typeface="Arial"/>
              </a:rPr>
              <a:t>: nginx:latest</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n-US" sz="1100" u="none" cap="none" strike="noStrike">
                <a:solidFill>
                  <a:srgbClr val="000000"/>
                </a:solidFill>
                <a:latin typeface="Arial"/>
                <a:ea typeface="Arial"/>
                <a:cs typeface="Arial"/>
                <a:sym typeface="Arial"/>
              </a:rPr>
              <a:t>    </a:t>
            </a:r>
            <a:r>
              <a:rPr b="0" i="0" lang="en-US" sz="1100" u="none" cap="none" strike="noStrike">
                <a:solidFill>
                  <a:srgbClr val="7030A0"/>
                </a:solidFill>
                <a:latin typeface="Arial"/>
                <a:ea typeface="Arial"/>
                <a:cs typeface="Arial"/>
                <a:sym typeface="Arial"/>
              </a:rPr>
              <a:t>volumes</a:t>
            </a:r>
            <a:r>
              <a:rPr b="0" i="0" lang="en-US" sz="1100" u="none" cap="none" strike="noStrike">
                <a:solidFill>
                  <a:srgbClr val="000000"/>
                </a:solidFill>
                <a:latin typeface="Arial"/>
                <a:ea typeface="Arial"/>
                <a:cs typeface="Arial"/>
                <a:sym typeface="Arial"/>
              </a:rPr>
              <a:t>:</a:t>
            </a:r>
            <a:endParaRPr/>
          </a:p>
          <a:p>
            <a:pPr indent="0" lvl="0" marL="0" marR="0" rtl="0" algn="l">
              <a:lnSpc>
                <a:spcPct val="100000"/>
              </a:lnSpc>
              <a:spcBef>
                <a:spcPts val="0"/>
              </a:spcBef>
              <a:spcAft>
                <a:spcPts val="0"/>
              </a:spcAft>
              <a:buNone/>
            </a:pPr>
            <a:r>
              <a:rPr b="0" i="0" lang="en-US" sz="1100" u="none" cap="none" strike="noStrike">
                <a:solidFill>
                  <a:srgbClr val="000000"/>
                </a:solidFill>
                <a:latin typeface="Arial"/>
                <a:ea typeface="Arial"/>
                <a:cs typeface="Arial"/>
                <a:sym typeface="Arial"/>
              </a:rPr>
              <a:t>      - ./web2:/usr/share/nginx/html:ro</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n-US" sz="1100" u="none" cap="none" strike="noStrike">
                <a:solidFill>
                  <a:srgbClr val="000000"/>
                </a:solidFill>
                <a:latin typeface="Arial"/>
                <a:ea typeface="Arial"/>
                <a:cs typeface="Arial"/>
                <a:sym typeface="Arial"/>
              </a:rPr>
              <a:t>    </a:t>
            </a:r>
            <a:r>
              <a:rPr b="0" i="0" lang="en-US" sz="1100" u="none" cap="none" strike="noStrike">
                <a:solidFill>
                  <a:srgbClr val="7030A0"/>
                </a:solidFill>
                <a:latin typeface="Arial"/>
                <a:ea typeface="Arial"/>
                <a:cs typeface="Arial"/>
                <a:sym typeface="Arial"/>
              </a:rPr>
              <a:t>networks</a:t>
            </a:r>
            <a:r>
              <a:rPr b="0" i="0" lang="en-US" sz="1100" u="none" cap="none" strike="noStrike">
                <a:solidFill>
                  <a:srgbClr val="000000"/>
                </a:solidFill>
                <a:latin typeface="Arial"/>
                <a:ea typeface="Arial"/>
                <a:cs typeface="Arial"/>
                <a:sym typeface="Arial"/>
              </a:rPr>
              <a:t>:</a:t>
            </a:r>
            <a:endParaRPr/>
          </a:p>
          <a:p>
            <a:pPr indent="0" lvl="0" marL="0" marR="0" rtl="0" algn="l">
              <a:lnSpc>
                <a:spcPct val="100000"/>
              </a:lnSpc>
              <a:spcBef>
                <a:spcPts val="0"/>
              </a:spcBef>
              <a:spcAft>
                <a:spcPts val="0"/>
              </a:spcAft>
              <a:buNone/>
            </a:pPr>
            <a:r>
              <a:rPr b="0" i="0" lang="en-US" sz="1100" u="none" cap="none" strike="noStrike">
                <a:solidFill>
                  <a:srgbClr val="000000"/>
                </a:solidFill>
                <a:latin typeface="Arial"/>
                <a:ea typeface="Arial"/>
                <a:cs typeface="Arial"/>
                <a:sym typeface="Arial"/>
              </a:rPr>
              <a:t>      - lb_network</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n-US" sz="1100" u="none" cap="none" strike="noStrike">
                <a:solidFill>
                  <a:srgbClr val="7030A0"/>
                </a:solidFill>
                <a:latin typeface="Arial"/>
                <a:ea typeface="Arial"/>
                <a:cs typeface="Arial"/>
                <a:sym typeface="Arial"/>
              </a:rPr>
              <a:t>networks</a:t>
            </a:r>
            <a:r>
              <a:rPr b="0" i="0" lang="en-US" sz="1100" u="none" cap="none" strike="noStrike">
                <a:solidFill>
                  <a:srgbClr val="000000"/>
                </a:solidFill>
                <a:latin typeface="Arial"/>
                <a:ea typeface="Arial"/>
                <a:cs typeface="Arial"/>
                <a:sym typeface="Arial"/>
              </a:rPr>
              <a:t>:</a:t>
            </a:r>
            <a:endParaRPr/>
          </a:p>
          <a:p>
            <a:pPr indent="0" lvl="0" marL="0" marR="0" rtl="0" algn="l">
              <a:lnSpc>
                <a:spcPct val="100000"/>
              </a:lnSpc>
              <a:spcBef>
                <a:spcPts val="0"/>
              </a:spcBef>
              <a:spcAft>
                <a:spcPts val="0"/>
              </a:spcAft>
              <a:buNone/>
            </a:pPr>
            <a:r>
              <a:rPr b="0" i="0" lang="en-US" sz="1100" u="none" cap="none" strike="noStrike">
                <a:solidFill>
                  <a:srgbClr val="000000"/>
                </a:solidFill>
                <a:latin typeface="Arial"/>
                <a:ea typeface="Arial"/>
                <a:cs typeface="Arial"/>
                <a:sym typeface="Arial"/>
              </a:rPr>
              <a:t>  lb_network:</a:t>
            </a:r>
            <a:endParaRPr/>
          </a:p>
        </p:txBody>
      </p:sp>
      <p:sp>
        <p:nvSpPr>
          <p:cNvPr id="332" name="Google Shape;332;p88"/>
          <p:cNvSpPr/>
          <p:nvPr/>
        </p:nvSpPr>
        <p:spPr>
          <a:xfrm>
            <a:off x="6177280" y="5573088"/>
            <a:ext cx="3070071" cy="83099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600" u="none" cap="none" strike="noStrike">
                <a:solidFill>
                  <a:srgbClr val="000000"/>
                </a:solidFill>
                <a:latin typeface="Arial"/>
                <a:ea typeface="Arial"/>
                <a:cs typeface="Arial"/>
                <a:sym typeface="Arial"/>
              </a:rPr>
              <a:t>$ docker-compose up -d --build</a:t>
            </a:r>
            <a:endParaRPr/>
          </a:p>
          <a:p>
            <a:pPr indent="0" lvl="0" marL="0" marR="0" rtl="0" algn="l">
              <a:lnSpc>
                <a:spcPct val="100000"/>
              </a:lnSpc>
              <a:spcBef>
                <a:spcPts val="0"/>
              </a:spcBef>
              <a:spcAft>
                <a:spcPts val="0"/>
              </a:spcAft>
              <a:buNone/>
            </a:pPr>
            <a:r>
              <a:t/>
            </a:r>
            <a:endParaRPr b="0" i="0" sz="16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n-US" sz="1600" u="none" cap="none" strike="noStrike">
                <a:solidFill>
                  <a:srgbClr val="000000"/>
                </a:solidFill>
                <a:latin typeface="Arial"/>
                <a:ea typeface="Arial"/>
                <a:cs typeface="Arial"/>
                <a:sym typeface="Arial"/>
              </a:rPr>
              <a:t>$ docker-compose down</a:t>
            </a:r>
            <a:endParaRPr b="0" i="0" sz="1600" u="none" cap="none" strike="noStrike">
              <a:solidFill>
                <a:srgbClr val="000000"/>
              </a:solidFill>
              <a:latin typeface="Arial"/>
              <a:ea typeface="Arial"/>
              <a:cs typeface="Arial"/>
              <a:sym typeface="Arial"/>
            </a:endParaRPr>
          </a:p>
        </p:txBody>
      </p:sp>
      <p:sp>
        <p:nvSpPr>
          <p:cNvPr id="333" name="Google Shape;333;p88"/>
          <p:cNvSpPr/>
          <p:nvPr/>
        </p:nvSpPr>
        <p:spPr>
          <a:xfrm>
            <a:off x="6177280" y="1028978"/>
            <a:ext cx="5237994" cy="64633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1800" u="none" cap="none" strike="noStrike">
                <a:solidFill>
                  <a:srgbClr val="7030A0"/>
                </a:solidFill>
                <a:latin typeface="Arial"/>
                <a:ea typeface="Arial"/>
                <a:cs typeface="Arial"/>
                <a:sym typeface="Arial"/>
              </a:rPr>
              <a:t>The Compose file orchestrates the load balancer and the two backend web servers.</a:t>
            </a:r>
            <a:endParaRPr b="0" i="0" sz="1800" u="none" cap="none" strike="noStrike">
              <a:solidFill>
                <a:srgbClr val="7030A0"/>
              </a:solidFill>
              <a:latin typeface="Arial"/>
              <a:ea typeface="Arial"/>
              <a:cs typeface="Arial"/>
              <a:sym typeface="Arial"/>
            </a:endParaRPr>
          </a:p>
        </p:txBody>
      </p:sp>
      <p:sp>
        <p:nvSpPr>
          <p:cNvPr id="334" name="Google Shape;334;p88"/>
          <p:cNvSpPr/>
          <p:nvPr/>
        </p:nvSpPr>
        <p:spPr>
          <a:xfrm>
            <a:off x="8275135" y="3184472"/>
            <a:ext cx="1333412" cy="548640"/>
          </a:xfrm>
          <a:prstGeom prst="roundRect">
            <a:avLst>
              <a:gd fmla="val 16667" name="adj"/>
            </a:avLst>
          </a:prstGeom>
          <a:solidFill>
            <a:srgbClr val="D8E2F3"/>
          </a:solidFill>
          <a:ln cap="flat" cmpd="sng" w="25400">
            <a:solidFill>
              <a:srgbClr val="31538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35" name="Google Shape;335;p88"/>
          <p:cNvSpPr/>
          <p:nvPr/>
        </p:nvSpPr>
        <p:spPr>
          <a:xfrm>
            <a:off x="8300456" y="3304903"/>
            <a:ext cx="1290738"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400" u="none" cap="none" strike="noStrike">
                <a:solidFill>
                  <a:srgbClr val="2F5496"/>
                </a:solidFill>
                <a:latin typeface="Arial"/>
                <a:ea typeface="Arial"/>
                <a:cs typeface="Arial"/>
                <a:sym typeface="Arial"/>
              </a:rPr>
              <a:t>HA-Proxy</a:t>
            </a:r>
            <a:r>
              <a:rPr b="0" i="0" lang="en-US" sz="1400" u="none" cap="none" strike="noStrike">
                <a:solidFill>
                  <a:srgbClr val="2F5496"/>
                </a:solidFill>
                <a:latin typeface="Arial"/>
                <a:ea typeface="Arial"/>
                <a:cs typeface="Arial"/>
                <a:sym typeface="Arial"/>
              </a:rPr>
              <a:t> </a:t>
            </a:r>
            <a:r>
              <a:rPr b="1" i="0" lang="en-US" sz="1400" u="none" cap="none" strike="noStrike">
                <a:solidFill>
                  <a:srgbClr val="2F5496"/>
                </a:solidFill>
                <a:latin typeface="Arial"/>
                <a:ea typeface="Arial"/>
                <a:cs typeface="Arial"/>
                <a:sym typeface="Arial"/>
              </a:rPr>
              <a:t>LB</a:t>
            </a:r>
            <a:endParaRPr b="1" i="0" sz="1400" u="none" cap="none" strike="noStrike">
              <a:solidFill>
                <a:srgbClr val="2F5496"/>
              </a:solidFill>
              <a:latin typeface="Arial"/>
              <a:ea typeface="Arial"/>
              <a:cs typeface="Arial"/>
              <a:sym typeface="Arial"/>
            </a:endParaRPr>
          </a:p>
        </p:txBody>
      </p:sp>
      <p:sp>
        <p:nvSpPr>
          <p:cNvPr id="336" name="Google Shape;336;p88"/>
          <p:cNvSpPr/>
          <p:nvPr/>
        </p:nvSpPr>
        <p:spPr>
          <a:xfrm>
            <a:off x="7398929" y="4359813"/>
            <a:ext cx="1188720" cy="309117"/>
          </a:xfrm>
          <a:prstGeom prst="rect">
            <a:avLst/>
          </a:prstGeom>
          <a:no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337" name="Google Shape;337;p88"/>
          <p:cNvSpPr/>
          <p:nvPr/>
        </p:nvSpPr>
        <p:spPr>
          <a:xfrm>
            <a:off x="7459588" y="4373406"/>
            <a:ext cx="1122423"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200" u="none" cap="none" strike="noStrike">
                <a:solidFill>
                  <a:schemeClr val="dk1"/>
                </a:solidFill>
                <a:latin typeface="Arial"/>
                <a:ea typeface="Arial"/>
                <a:cs typeface="Arial"/>
                <a:sym typeface="Arial"/>
              </a:rPr>
              <a:t>WebServer-1</a:t>
            </a:r>
            <a:endParaRPr b="1" i="0" sz="1200" u="none" cap="none" strike="noStrike">
              <a:solidFill>
                <a:schemeClr val="dk1"/>
              </a:solidFill>
              <a:latin typeface="Arial"/>
              <a:ea typeface="Arial"/>
              <a:cs typeface="Arial"/>
              <a:sym typeface="Arial"/>
            </a:endParaRPr>
          </a:p>
        </p:txBody>
      </p:sp>
      <p:sp>
        <p:nvSpPr>
          <p:cNvPr id="338" name="Google Shape;338;p88"/>
          <p:cNvSpPr/>
          <p:nvPr/>
        </p:nvSpPr>
        <p:spPr>
          <a:xfrm>
            <a:off x="9288689" y="4336060"/>
            <a:ext cx="1188720" cy="309117"/>
          </a:xfrm>
          <a:prstGeom prst="rect">
            <a:avLst/>
          </a:prstGeom>
          <a:no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339" name="Google Shape;339;p88"/>
          <p:cNvSpPr/>
          <p:nvPr/>
        </p:nvSpPr>
        <p:spPr>
          <a:xfrm>
            <a:off x="9349348" y="4349653"/>
            <a:ext cx="1122423"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200" u="none" cap="none" strike="noStrike">
                <a:solidFill>
                  <a:schemeClr val="dk1"/>
                </a:solidFill>
                <a:latin typeface="Arial"/>
                <a:ea typeface="Arial"/>
                <a:cs typeface="Arial"/>
                <a:sym typeface="Arial"/>
              </a:rPr>
              <a:t>WebServer-2</a:t>
            </a:r>
            <a:endParaRPr b="1" i="0" sz="1200" u="none" cap="none" strike="noStrike">
              <a:solidFill>
                <a:schemeClr val="dk1"/>
              </a:solidFill>
              <a:latin typeface="Arial"/>
              <a:ea typeface="Arial"/>
              <a:cs typeface="Arial"/>
              <a:sym typeface="Arial"/>
            </a:endParaRPr>
          </a:p>
        </p:txBody>
      </p:sp>
      <p:pic>
        <p:nvPicPr>
          <p:cNvPr id="340" name="Google Shape;340;p88"/>
          <p:cNvPicPr preferRelativeResize="0"/>
          <p:nvPr/>
        </p:nvPicPr>
        <p:blipFill rotWithShape="1">
          <a:blip r:embed="rId4">
            <a:alphaModFix/>
          </a:blip>
          <a:srcRect b="0" l="0" r="0" t="0"/>
          <a:stretch/>
        </p:blipFill>
        <p:spPr>
          <a:xfrm>
            <a:off x="8600255" y="2102846"/>
            <a:ext cx="601892" cy="601892"/>
          </a:xfrm>
          <a:prstGeom prst="rect">
            <a:avLst/>
          </a:prstGeom>
          <a:noFill/>
          <a:ln>
            <a:noFill/>
          </a:ln>
        </p:spPr>
      </p:pic>
      <p:cxnSp>
        <p:nvCxnSpPr>
          <p:cNvPr id="341" name="Google Shape;341;p88"/>
          <p:cNvCxnSpPr/>
          <p:nvPr/>
        </p:nvCxnSpPr>
        <p:spPr>
          <a:xfrm>
            <a:off x="8941841" y="2684418"/>
            <a:ext cx="0" cy="479734"/>
          </a:xfrm>
          <a:prstGeom prst="straightConnector1">
            <a:avLst/>
          </a:prstGeom>
          <a:noFill/>
          <a:ln cap="flat" cmpd="sng" w="9525">
            <a:solidFill>
              <a:schemeClr val="dk1"/>
            </a:solidFill>
            <a:prstDash val="solid"/>
            <a:round/>
            <a:headEnd len="sm" w="sm" type="none"/>
            <a:tailEnd len="med" w="med" type="triangle"/>
          </a:ln>
        </p:spPr>
      </p:cxnSp>
      <p:cxnSp>
        <p:nvCxnSpPr>
          <p:cNvPr id="342" name="Google Shape;342;p88"/>
          <p:cNvCxnSpPr>
            <a:stCxn id="334" idx="2"/>
          </p:cNvCxnSpPr>
          <p:nvPr/>
        </p:nvCxnSpPr>
        <p:spPr>
          <a:xfrm flipH="1">
            <a:off x="8640941" y="3733112"/>
            <a:ext cx="300900" cy="599700"/>
          </a:xfrm>
          <a:prstGeom prst="straightConnector1">
            <a:avLst/>
          </a:prstGeom>
          <a:noFill/>
          <a:ln cap="flat" cmpd="sng" w="9525">
            <a:solidFill>
              <a:schemeClr val="dk1"/>
            </a:solidFill>
            <a:prstDash val="solid"/>
            <a:round/>
            <a:headEnd len="sm" w="sm" type="none"/>
            <a:tailEnd len="med" w="med" type="triangle"/>
          </a:ln>
        </p:spPr>
      </p:cxnSp>
      <p:cxnSp>
        <p:nvCxnSpPr>
          <p:cNvPr id="343" name="Google Shape;343;p88"/>
          <p:cNvCxnSpPr/>
          <p:nvPr/>
        </p:nvCxnSpPr>
        <p:spPr>
          <a:xfrm flipH="1" rot="10800000">
            <a:off x="8551531" y="3714587"/>
            <a:ext cx="300946" cy="599841"/>
          </a:xfrm>
          <a:prstGeom prst="straightConnector1">
            <a:avLst/>
          </a:prstGeom>
          <a:noFill/>
          <a:ln cap="flat" cmpd="sng" w="9525">
            <a:solidFill>
              <a:schemeClr val="dk1"/>
            </a:solidFill>
            <a:prstDash val="solid"/>
            <a:round/>
            <a:headEnd len="sm" w="sm" type="none"/>
            <a:tailEnd len="med" w="med" type="triangle"/>
          </a:ln>
        </p:spPr>
      </p:cxnSp>
      <p:cxnSp>
        <p:nvCxnSpPr>
          <p:cNvPr id="344" name="Google Shape;344;p88"/>
          <p:cNvCxnSpPr/>
          <p:nvPr/>
        </p:nvCxnSpPr>
        <p:spPr>
          <a:xfrm rot="10800000">
            <a:off x="8852477" y="2674258"/>
            <a:ext cx="0" cy="479734"/>
          </a:xfrm>
          <a:prstGeom prst="straightConnector1">
            <a:avLst/>
          </a:prstGeom>
          <a:noFill/>
          <a:ln cap="flat" cmpd="sng" w="9525">
            <a:solidFill>
              <a:schemeClr val="dk1"/>
            </a:solidFill>
            <a:prstDash val="solid"/>
            <a:round/>
            <a:headEnd len="sm" w="sm" type="none"/>
            <a:tailEnd len="med" w="med" type="triangle"/>
          </a:ln>
        </p:spPr>
      </p:cxnSp>
      <p:cxnSp>
        <p:nvCxnSpPr>
          <p:cNvPr id="345" name="Google Shape;345;p88"/>
          <p:cNvCxnSpPr/>
          <p:nvPr/>
        </p:nvCxnSpPr>
        <p:spPr>
          <a:xfrm>
            <a:off x="8953597" y="3736382"/>
            <a:ext cx="300946" cy="599841"/>
          </a:xfrm>
          <a:prstGeom prst="straightConnector1">
            <a:avLst/>
          </a:prstGeom>
          <a:noFill/>
          <a:ln cap="flat" cmpd="sng" w="9525">
            <a:solidFill>
              <a:schemeClr val="dk1"/>
            </a:solidFill>
            <a:prstDash val="dash"/>
            <a:round/>
            <a:headEnd len="sm" w="sm" type="none"/>
            <a:tailEnd len="med" w="med" type="triangle"/>
          </a:ln>
        </p:spPr>
      </p:cxnSp>
      <p:cxnSp>
        <p:nvCxnSpPr>
          <p:cNvPr id="346" name="Google Shape;346;p88"/>
          <p:cNvCxnSpPr/>
          <p:nvPr/>
        </p:nvCxnSpPr>
        <p:spPr>
          <a:xfrm rot="10800000">
            <a:off x="9042764" y="3733111"/>
            <a:ext cx="300946" cy="599841"/>
          </a:xfrm>
          <a:prstGeom prst="straightConnector1">
            <a:avLst/>
          </a:prstGeom>
          <a:noFill/>
          <a:ln cap="flat" cmpd="sng" w="9525">
            <a:solidFill>
              <a:schemeClr val="dk1"/>
            </a:solidFill>
            <a:prstDash val="dash"/>
            <a:round/>
            <a:headEnd len="sm" w="sm" type="none"/>
            <a:tailEnd len="med" w="med" type="triangle"/>
          </a:ln>
        </p:spPr>
      </p:cxn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pic>
        <p:nvPicPr>
          <p:cNvPr descr="A picture containing drawing&#10;&#10;Description automatically generated" id="54" name="Google Shape;54;p51"/>
          <p:cNvPicPr preferRelativeResize="0"/>
          <p:nvPr/>
        </p:nvPicPr>
        <p:blipFill rotWithShape="1">
          <a:blip r:embed="rId3">
            <a:alphaModFix/>
          </a:blip>
          <a:srcRect b="0" l="0" r="0" t="0"/>
          <a:stretch/>
        </p:blipFill>
        <p:spPr>
          <a:xfrm>
            <a:off x="0" y="5573088"/>
            <a:ext cx="1417834" cy="1284912"/>
          </a:xfrm>
          <a:prstGeom prst="rect">
            <a:avLst/>
          </a:prstGeom>
          <a:noFill/>
          <a:ln>
            <a:noFill/>
          </a:ln>
        </p:spPr>
      </p:pic>
      <p:sp>
        <p:nvSpPr>
          <p:cNvPr id="55" name="Google Shape;55;p51"/>
          <p:cNvSpPr/>
          <p:nvPr/>
        </p:nvSpPr>
        <p:spPr>
          <a:xfrm>
            <a:off x="212128" y="162623"/>
            <a:ext cx="7720380"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3C71"/>
              </a:buClr>
              <a:buSzPts val="3200"/>
              <a:buFont typeface="Arial"/>
              <a:buNone/>
            </a:pPr>
            <a:r>
              <a:rPr b="1" i="0" lang="en-US" sz="3200" u="none" cap="none" strike="noStrike">
                <a:solidFill>
                  <a:srgbClr val="003C71"/>
                </a:solidFill>
                <a:latin typeface="Arial"/>
                <a:ea typeface="Arial"/>
                <a:cs typeface="Arial"/>
                <a:sym typeface="Arial"/>
              </a:rPr>
              <a:t>Virtual Machines</a:t>
            </a:r>
            <a:endParaRPr b="1" i="0" sz="3200" u="none" cap="none" strike="noStrike">
              <a:solidFill>
                <a:srgbClr val="003C71"/>
              </a:solidFill>
              <a:latin typeface="Arial"/>
              <a:ea typeface="Arial"/>
              <a:cs typeface="Arial"/>
              <a:sym typeface="Arial"/>
            </a:endParaRPr>
          </a:p>
        </p:txBody>
      </p:sp>
      <p:sp>
        <p:nvSpPr>
          <p:cNvPr id="56" name="Google Shape;56;p51"/>
          <p:cNvSpPr txBox="1"/>
          <p:nvPr/>
        </p:nvSpPr>
        <p:spPr>
          <a:xfrm>
            <a:off x="722607" y="827926"/>
            <a:ext cx="2792752"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rgbClr val="002060"/>
                </a:solidFill>
                <a:latin typeface="Arial"/>
                <a:ea typeface="Arial"/>
                <a:cs typeface="Arial"/>
                <a:sym typeface="Arial"/>
              </a:rPr>
              <a:t>Types of Hypervisors</a:t>
            </a:r>
            <a:endParaRPr b="1" i="0" sz="2000" u="none" cap="none" strike="noStrike">
              <a:solidFill>
                <a:srgbClr val="002060"/>
              </a:solidFill>
              <a:latin typeface="Arial"/>
              <a:ea typeface="Arial"/>
              <a:cs typeface="Arial"/>
              <a:sym typeface="Arial"/>
            </a:endParaRPr>
          </a:p>
        </p:txBody>
      </p:sp>
      <p:pic>
        <p:nvPicPr>
          <p:cNvPr id="57" name="Google Shape;57;p51"/>
          <p:cNvPicPr preferRelativeResize="0"/>
          <p:nvPr/>
        </p:nvPicPr>
        <p:blipFill rotWithShape="1">
          <a:blip r:embed="rId4">
            <a:alphaModFix/>
          </a:blip>
          <a:srcRect b="24993" l="9587" r="59349" t="34408"/>
          <a:stretch/>
        </p:blipFill>
        <p:spPr>
          <a:xfrm>
            <a:off x="2258317" y="1722977"/>
            <a:ext cx="2514086" cy="2378132"/>
          </a:xfrm>
          <a:prstGeom prst="rect">
            <a:avLst/>
          </a:prstGeom>
          <a:noFill/>
          <a:ln>
            <a:noFill/>
          </a:ln>
        </p:spPr>
      </p:pic>
      <p:pic>
        <p:nvPicPr>
          <p:cNvPr id="58" name="Google Shape;58;p51"/>
          <p:cNvPicPr preferRelativeResize="0"/>
          <p:nvPr/>
        </p:nvPicPr>
        <p:blipFill rotWithShape="1">
          <a:blip r:embed="rId4">
            <a:alphaModFix/>
          </a:blip>
          <a:srcRect b="24993" l="55533" r="13208" t="22798"/>
          <a:stretch/>
        </p:blipFill>
        <p:spPr>
          <a:xfrm>
            <a:off x="7932508" y="1003383"/>
            <a:ext cx="2529840" cy="3058161"/>
          </a:xfrm>
          <a:prstGeom prst="rect">
            <a:avLst/>
          </a:prstGeom>
          <a:noFill/>
          <a:ln>
            <a:noFill/>
          </a:ln>
        </p:spPr>
      </p:pic>
      <p:sp>
        <p:nvSpPr>
          <p:cNvPr id="59" name="Google Shape;59;p51"/>
          <p:cNvSpPr txBox="1"/>
          <p:nvPr/>
        </p:nvSpPr>
        <p:spPr>
          <a:xfrm>
            <a:off x="3009452" y="4197399"/>
            <a:ext cx="1011815"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rgbClr val="002060"/>
                </a:solidFill>
                <a:latin typeface="Arial"/>
                <a:ea typeface="Arial"/>
                <a:cs typeface="Arial"/>
                <a:sym typeface="Arial"/>
              </a:rPr>
              <a:t>Type-1</a:t>
            </a:r>
            <a:endParaRPr b="1" i="0" sz="2000" u="none" cap="none" strike="noStrike">
              <a:solidFill>
                <a:srgbClr val="002060"/>
              </a:solidFill>
              <a:latin typeface="Arial"/>
              <a:ea typeface="Arial"/>
              <a:cs typeface="Arial"/>
              <a:sym typeface="Arial"/>
            </a:endParaRPr>
          </a:p>
        </p:txBody>
      </p:sp>
      <p:sp>
        <p:nvSpPr>
          <p:cNvPr id="60" name="Google Shape;60;p51"/>
          <p:cNvSpPr txBox="1"/>
          <p:nvPr/>
        </p:nvSpPr>
        <p:spPr>
          <a:xfrm>
            <a:off x="8849000" y="4061544"/>
            <a:ext cx="1011815"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rgbClr val="002060"/>
                </a:solidFill>
                <a:latin typeface="Arial"/>
                <a:ea typeface="Arial"/>
                <a:cs typeface="Arial"/>
                <a:sym typeface="Arial"/>
              </a:rPr>
              <a:t>Type-2</a:t>
            </a:r>
            <a:endParaRPr b="1" i="0" sz="2000" u="none" cap="none" strike="noStrike">
              <a:solidFill>
                <a:srgbClr val="002060"/>
              </a:solidFill>
              <a:latin typeface="Arial"/>
              <a:ea typeface="Arial"/>
              <a:cs typeface="Arial"/>
              <a:sym typeface="Arial"/>
            </a:endParaRPr>
          </a:p>
        </p:txBody>
      </p:sp>
      <p:sp>
        <p:nvSpPr>
          <p:cNvPr id="61" name="Google Shape;61;p51"/>
          <p:cNvSpPr/>
          <p:nvPr/>
        </p:nvSpPr>
        <p:spPr>
          <a:xfrm>
            <a:off x="2858769" y="4707356"/>
            <a:ext cx="131318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2060"/>
                </a:solidFill>
                <a:latin typeface="Arial"/>
                <a:ea typeface="Arial"/>
                <a:cs typeface="Arial"/>
                <a:sym typeface="Arial"/>
              </a:rPr>
              <a:t>Bare-metal</a:t>
            </a:r>
            <a:endParaRPr b="0" i="0" sz="1800" u="none" cap="none" strike="noStrike">
              <a:solidFill>
                <a:srgbClr val="002060"/>
              </a:solidFill>
              <a:latin typeface="Arial"/>
              <a:ea typeface="Arial"/>
              <a:cs typeface="Arial"/>
              <a:sym typeface="Arial"/>
            </a:endParaRPr>
          </a:p>
        </p:txBody>
      </p:sp>
      <p:sp>
        <p:nvSpPr>
          <p:cNvPr id="62" name="Google Shape;62;p51"/>
          <p:cNvSpPr/>
          <p:nvPr/>
        </p:nvSpPr>
        <p:spPr>
          <a:xfrm>
            <a:off x="7728038" y="4571501"/>
            <a:ext cx="3506088"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2060"/>
                </a:solidFill>
                <a:latin typeface="Arial"/>
                <a:ea typeface="Arial"/>
                <a:cs typeface="Arial"/>
                <a:sym typeface="Arial"/>
              </a:rPr>
              <a:t>Run guest-OS on top of host-OS</a:t>
            </a:r>
            <a:endParaRPr b="0" i="0" sz="1800" u="none" cap="none" strike="noStrike">
              <a:solidFill>
                <a:srgbClr val="002060"/>
              </a:solidFill>
              <a:latin typeface="Arial"/>
              <a:ea typeface="Arial"/>
              <a:cs typeface="Arial"/>
              <a:sym typeface="Arial"/>
            </a:endParaRPr>
          </a:p>
        </p:txBody>
      </p:sp>
      <p:pic>
        <p:nvPicPr>
          <p:cNvPr id="63" name="Google Shape;63;p51"/>
          <p:cNvPicPr preferRelativeResize="0"/>
          <p:nvPr/>
        </p:nvPicPr>
        <p:blipFill rotWithShape="1">
          <a:blip r:embed="rId5">
            <a:alphaModFix/>
          </a:blip>
          <a:srcRect b="0" l="0" r="0" t="0"/>
          <a:stretch/>
        </p:blipFill>
        <p:spPr>
          <a:xfrm>
            <a:off x="1417834" y="5456247"/>
            <a:ext cx="1937302" cy="1263787"/>
          </a:xfrm>
          <a:prstGeom prst="rect">
            <a:avLst/>
          </a:prstGeom>
          <a:noFill/>
          <a:ln>
            <a:noFill/>
          </a:ln>
        </p:spPr>
      </p:pic>
      <p:pic>
        <p:nvPicPr>
          <p:cNvPr id="64" name="Google Shape;64;p51"/>
          <p:cNvPicPr preferRelativeResize="0"/>
          <p:nvPr/>
        </p:nvPicPr>
        <p:blipFill rotWithShape="1">
          <a:blip r:embed="rId6">
            <a:alphaModFix/>
          </a:blip>
          <a:srcRect b="0" l="0" r="0" t="0"/>
          <a:stretch/>
        </p:blipFill>
        <p:spPr>
          <a:xfrm>
            <a:off x="4742792" y="6035688"/>
            <a:ext cx="1661986" cy="766072"/>
          </a:xfrm>
          <a:prstGeom prst="rect">
            <a:avLst/>
          </a:prstGeom>
          <a:noFill/>
          <a:ln>
            <a:noFill/>
          </a:ln>
        </p:spPr>
      </p:pic>
      <p:pic>
        <p:nvPicPr>
          <p:cNvPr id="65" name="Google Shape;65;p51"/>
          <p:cNvPicPr preferRelativeResize="0"/>
          <p:nvPr/>
        </p:nvPicPr>
        <p:blipFill rotWithShape="1">
          <a:blip r:embed="rId7">
            <a:alphaModFix/>
          </a:blip>
          <a:srcRect b="21307" l="24609" r="24742" t="19255"/>
          <a:stretch/>
        </p:blipFill>
        <p:spPr>
          <a:xfrm>
            <a:off x="4501764" y="5397871"/>
            <a:ext cx="2220686" cy="579120"/>
          </a:xfrm>
          <a:prstGeom prst="rect">
            <a:avLst/>
          </a:prstGeom>
          <a:noFill/>
          <a:ln>
            <a:noFill/>
          </a:ln>
        </p:spPr>
      </p:pic>
      <p:pic>
        <p:nvPicPr>
          <p:cNvPr id="66" name="Google Shape;66;p51"/>
          <p:cNvPicPr preferRelativeResize="0"/>
          <p:nvPr/>
        </p:nvPicPr>
        <p:blipFill rotWithShape="1">
          <a:blip r:embed="rId8">
            <a:alphaModFix/>
          </a:blip>
          <a:srcRect b="0" l="24483" r="22504" t="0"/>
          <a:stretch/>
        </p:blipFill>
        <p:spPr>
          <a:xfrm>
            <a:off x="3387241" y="5456247"/>
            <a:ext cx="1268052" cy="1345513"/>
          </a:xfrm>
          <a:prstGeom prst="rect">
            <a:avLst/>
          </a:prstGeom>
          <a:noFill/>
          <a:ln>
            <a:noFill/>
          </a:ln>
        </p:spPr>
      </p:pic>
      <p:pic>
        <p:nvPicPr>
          <p:cNvPr id="67" name="Google Shape;67;p51"/>
          <p:cNvPicPr preferRelativeResize="0"/>
          <p:nvPr/>
        </p:nvPicPr>
        <p:blipFill rotWithShape="1">
          <a:blip r:embed="rId9">
            <a:alphaModFix/>
          </a:blip>
          <a:srcRect b="10545" l="4386" r="61067" t="16283"/>
          <a:stretch/>
        </p:blipFill>
        <p:spPr>
          <a:xfrm>
            <a:off x="8154264" y="5190084"/>
            <a:ext cx="1043164" cy="1201062"/>
          </a:xfrm>
          <a:prstGeom prst="roundRect">
            <a:avLst>
              <a:gd fmla="val 8594" name="adj"/>
            </a:avLst>
          </a:prstGeom>
          <a:solidFill>
            <a:srgbClr val="ECECEC"/>
          </a:solidFill>
          <a:ln>
            <a:noFill/>
          </a:ln>
        </p:spPr>
      </p:pic>
      <p:pic>
        <p:nvPicPr>
          <p:cNvPr id="68" name="Google Shape;68;p51"/>
          <p:cNvPicPr preferRelativeResize="0"/>
          <p:nvPr/>
        </p:nvPicPr>
        <p:blipFill rotWithShape="1">
          <a:blip r:embed="rId10">
            <a:alphaModFix/>
          </a:blip>
          <a:srcRect b="0" l="0" r="0" t="0"/>
          <a:stretch/>
        </p:blipFill>
        <p:spPr>
          <a:xfrm>
            <a:off x="9256263" y="4971611"/>
            <a:ext cx="2147461" cy="1431640"/>
          </a:xfrm>
          <a:prstGeom prst="rect">
            <a:avLst/>
          </a:prstGeom>
          <a:noFill/>
          <a:ln>
            <a:noFill/>
          </a:ln>
        </p:spPr>
      </p:pic>
      <p:sp>
        <p:nvSpPr>
          <p:cNvPr id="69" name="Google Shape;69;p51"/>
          <p:cNvSpPr/>
          <p:nvPr/>
        </p:nvSpPr>
        <p:spPr>
          <a:xfrm>
            <a:off x="10332015" y="162622"/>
            <a:ext cx="1687265" cy="584775"/>
          </a:xfrm>
          <a:prstGeom prst="rect">
            <a:avLst/>
          </a:prstGeom>
          <a:noFill/>
          <a:ln cap="flat" cmpd="sng" w="9525">
            <a:solidFill>
              <a:srgbClr val="FF0000"/>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3C71"/>
              </a:buClr>
              <a:buSzPts val="3200"/>
              <a:buFont typeface="Arial"/>
              <a:buNone/>
            </a:pPr>
            <a:r>
              <a:rPr b="1" i="0" lang="en-US" sz="3200" u="none" cap="none" strike="noStrike">
                <a:solidFill>
                  <a:srgbClr val="FF0000"/>
                </a:solidFill>
                <a:latin typeface="Arial"/>
                <a:ea typeface="Arial"/>
                <a:cs typeface="Arial"/>
                <a:sym typeface="Arial"/>
              </a:rPr>
              <a:t>RECAP</a:t>
            </a:r>
            <a:endParaRPr b="1" i="0" sz="3200" u="none" cap="none" strike="noStrike">
              <a:solidFill>
                <a:srgbClr val="FF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58"/>
                                        </p:tgtEl>
                                        <p:attrNameLst>
                                          <p:attrName>style.visibility</p:attrName>
                                        </p:attrNameLst>
                                      </p:cBhvr>
                                      <p:to>
                                        <p:strVal val="visible"/>
                                      </p:to>
                                    </p:set>
                                    <p:anim calcmode="lin" valueType="num">
                                      <p:cBhvr additive="base">
                                        <p:cTn dur="500"/>
                                        <p:tgtEl>
                                          <p:spTgt spid="58"/>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60"/>
                                        </p:tgtEl>
                                        <p:attrNameLst>
                                          <p:attrName>style.visibility</p:attrName>
                                        </p:attrNameLst>
                                      </p:cBhvr>
                                      <p:to>
                                        <p:strVal val="visible"/>
                                      </p:to>
                                    </p:set>
                                    <p:anim calcmode="lin" valueType="num">
                                      <p:cBhvr additive="base">
                                        <p:cTn dur="500"/>
                                        <p:tgtEl>
                                          <p:spTgt spid="60"/>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62"/>
                                        </p:tgtEl>
                                        <p:attrNameLst>
                                          <p:attrName>style.visibility</p:attrName>
                                        </p:attrNameLst>
                                      </p:cBhvr>
                                      <p:to>
                                        <p:strVal val="visible"/>
                                      </p:to>
                                    </p:set>
                                    <p:anim calcmode="lin" valueType="num">
                                      <p:cBhvr additive="base">
                                        <p:cTn dur="500"/>
                                        <p:tgtEl>
                                          <p:spTgt spid="62"/>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63"/>
                                        </p:tgtEl>
                                        <p:attrNameLst>
                                          <p:attrName>style.visibility</p:attrName>
                                        </p:attrNameLst>
                                      </p:cBhvr>
                                      <p:to>
                                        <p:strVal val="visible"/>
                                      </p:to>
                                    </p:set>
                                    <p:anim calcmode="lin" valueType="num">
                                      <p:cBhvr additive="base">
                                        <p:cTn dur="500"/>
                                        <p:tgtEl>
                                          <p:spTgt spid="63"/>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66"/>
                                        </p:tgtEl>
                                        <p:attrNameLst>
                                          <p:attrName>style.visibility</p:attrName>
                                        </p:attrNameLst>
                                      </p:cBhvr>
                                      <p:to>
                                        <p:strVal val="visible"/>
                                      </p:to>
                                    </p:set>
                                    <p:anim calcmode="lin" valueType="num">
                                      <p:cBhvr additive="base">
                                        <p:cTn dur="500"/>
                                        <p:tgtEl>
                                          <p:spTgt spid="66"/>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65"/>
                                        </p:tgtEl>
                                        <p:attrNameLst>
                                          <p:attrName>style.visibility</p:attrName>
                                        </p:attrNameLst>
                                      </p:cBhvr>
                                      <p:to>
                                        <p:strVal val="visible"/>
                                      </p:to>
                                    </p:set>
                                    <p:anim calcmode="lin" valueType="num">
                                      <p:cBhvr additive="base">
                                        <p:cTn dur="500"/>
                                        <p:tgtEl>
                                          <p:spTgt spid="65"/>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64"/>
                                        </p:tgtEl>
                                        <p:attrNameLst>
                                          <p:attrName>style.visibility</p:attrName>
                                        </p:attrNameLst>
                                      </p:cBhvr>
                                      <p:to>
                                        <p:strVal val="visible"/>
                                      </p:to>
                                    </p:set>
                                    <p:anim calcmode="lin" valueType="num">
                                      <p:cBhvr additive="base">
                                        <p:cTn dur="500"/>
                                        <p:tgtEl>
                                          <p:spTgt spid="64"/>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67"/>
                                        </p:tgtEl>
                                        <p:attrNameLst>
                                          <p:attrName>style.visibility</p:attrName>
                                        </p:attrNameLst>
                                      </p:cBhvr>
                                      <p:to>
                                        <p:strVal val="visible"/>
                                      </p:to>
                                    </p:set>
                                    <p:anim calcmode="lin" valueType="num">
                                      <p:cBhvr additive="base">
                                        <p:cTn dur="500"/>
                                        <p:tgtEl>
                                          <p:spTgt spid="67"/>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68"/>
                                        </p:tgtEl>
                                        <p:attrNameLst>
                                          <p:attrName>style.visibility</p:attrName>
                                        </p:attrNameLst>
                                      </p:cBhvr>
                                      <p:to>
                                        <p:strVal val="visible"/>
                                      </p:to>
                                    </p:set>
                                    <p:anim calcmode="lin" valueType="num">
                                      <p:cBhvr additive="base">
                                        <p:cTn dur="500"/>
                                        <p:tgtEl>
                                          <p:spTgt spid="68"/>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pic>
        <p:nvPicPr>
          <p:cNvPr descr="A picture containing drawing&#10;&#10;Description automatically generated" id="352" name="Google Shape;352;p89"/>
          <p:cNvPicPr preferRelativeResize="0"/>
          <p:nvPr/>
        </p:nvPicPr>
        <p:blipFill rotWithShape="1">
          <a:blip r:embed="rId3">
            <a:alphaModFix/>
          </a:blip>
          <a:srcRect b="0" l="0" r="0" t="0"/>
          <a:stretch/>
        </p:blipFill>
        <p:spPr>
          <a:xfrm>
            <a:off x="0" y="5573088"/>
            <a:ext cx="1417834" cy="1284912"/>
          </a:xfrm>
          <a:prstGeom prst="rect">
            <a:avLst/>
          </a:prstGeom>
          <a:noFill/>
          <a:ln>
            <a:noFill/>
          </a:ln>
        </p:spPr>
      </p:pic>
      <p:sp>
        <p:nvSpPr>
          <p:cNvPr id="353" name="Google Shape;353;p89"/>
          <p:cNvSpPr txBox="1"/>
          <p:nvPr/>
        </p:nvSpPr>
        <p:spPr>
          <a:xfrm>
            <a:off x="6189082" y="2193216"/>
            <a:ext cx="3486852"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1" i="0" lang="en-US" sz="3200" u="none" cap="none" strike="noStrike">
                <a:solidFill>
                  <a:srgbClr val="002060"/>
                </a:solidFill>
                <a:latin typeface="Arial"/>
                <a:ea typeface="Arial"/>
                <a:cs typeface="Arial"/>
                <a:sym typeface="Arial"/>
              </a:rPr>
              <a:t>Interactive Demo</a:t>
            </a:r>
            <a:endParaRPr b="1" i="0" sz="3200" u="none" cap="none" strike="noStrike">
              <a:solidFill>
                <a:srgbClr val="002060"/>
              </a:solidFill>
              <a:latin typeface="Arial"/>
              <a:ea typeface="Arial"/>
              <a:cs typeface="Arial"/>
              <a:sym typeface="Arial"/>
            </a:endParaRPr>
          </a:p>
        </p:txBody>
      </p:sp>
      <p:grpSp>
        <p:nvGrpSpPr>
          <p:cNvPr id="354" name="Google Shape;354;p89"/>
          <p:cNvGrpSpPr/>
          <p:nvPr/>
        </p:nvGrpSpPr>
        <p:grpSpPr>
          <a:xfrm>
            <a:off x="6378654" y="3413621"/>
            <a:ext cx="3107708" cy="916808"/>
            <a:chOff x="77281" y="94146"/>
            <a:chExt cx="3107708" cy="916808"/>
          </a:xfrm>
        </p:grpSpPr>
        <p:pic>
          <p:nvPicPr>
            <p:cNvPr id="355" name="Google Shape;355;p89"/>
            <p:cNvPicPr preferRelativeResize="0"/>
            <p:nvPr/>
          </p:nvPicPr>
          <p:blipFill rotWithShape="1">
            <a:blip r:embed="rId4">
              <a:alphaModFix/>
            </a:blip>
            <a:srcRect b="25981" l="16091" r="14843" t="28174"/>
            <a:stretch/>
          </p:blipFill>
          <p:spPr>
            <a:xfrm>
              <a:off x="77281" y="94146"/>
              <a:ext cx="3107708" cy="916808"/>
            </a:xfrm>
            <a:prstGeom prst="rect">
              <a:avLst/>
            </a:prstGeom>
            <a:noFill/>
            <a:ln>
              <a:noFill/>
            </a:ln>
          </p:spPr>
        </p:pic>
        <p:sp>
          <p:nvSpPr>
            <p:cNvPr id="356" name="Google Shape;356;p89"/>
            <p:cNvSpPr txBox="1"/>
            <p:nvPr/>
          </p:nvSpPr>
          <p:spPr>
            <a:xfrm>
              <a:off x="568512" y="117118"/>
              <a:ext cx="356188"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lt1"/>
                  </a:solidFill>
                  <a:latin typeface="Arial"/>
                  <a:ea typeface="Arial"/>
                  <a:cs typeface="Arial"/>
                  <a:sym typeface="Arial"/>
                </a:rPr>
                <a:t>1</a:t>
              </a:r>
              <a:endParaRPr b="1" i="0" sz="2400" u="none" cap="none" strike="noStrike">
                <a:solidFill>
                  <a:schemeClr val="lt1"/>
                </a:solidFill>
                <a:latin typeface="Arial"/>
                <a:ea typeface="Arial"/>
                <a:cs typeface="Arial"/>
                <a:sym typeface="Arial"/>
              </a:endParaRPr>
            </a:p>
          </p:txBody>
        </p:sp>
      </p:grpSp>
      <p:sp>
        <p:nvSpPr>
          <p:cNvPr id="357" name="Google Shape;357;p89"/>
          <p:cNvSpPr txBox="1"/>
          <p:nvPr/>
        </p:nvSpPr>
        <p:spPr>
          <a:xfrm>
            <a:off x="7585140" y="2759983"/>
            <a:ext cx="481222"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1" i="0" lang="en-US" sz="3200" u="none" cap="none" strike="noStrike">
                <a:solidFill>
                  <a:srgbClr val="002060"/>
                </a:solidFill>
                <a:latin typeface="Arial"/>
                <a:ea typeface="Arial"/>
                <a:cs typeface="Arial"/>
                <a:sym typeface="Arial"/>
              </a:rPr>
              <a:t>&amp;</a:t>
            </a:r>
            <a:endParaRPr b="1" i="0" sz="3200" u="none" cap="none" strike="noStrike">
              <a:solidFill>
                <a:srgbClr val="002060"/>
              </a:solidFill>
              <a:latin typeface="Arial"/>
              <a:ea typeface="Arial"/>
              <a:cs typeface="Arial"/>
              <a:sym typeface="Arial"/>
            </a:endParaRPr>
          </a:p>
        </p:txBody>
      </p:sp>
      <p:sp>
        <p:nvSpPr>
          <p:cNvPr id="358" name="Google Shape;358;p89"/>
          <p:cNvSpPr/>
          <p:nvPr/>
        </p:nvSpPr>
        <p:spPr>
          <a:xfrm>
            <a:off x="212128" y="162623"/>
            <a:ext cx="7720380"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3C71"/>
              </a:buClr>
              <a:buSzPts val="3200"/>
              <a:buFont typeface="Arial"/>
              <a:buNone/>
            </a:pPr>
            <a:r>
              <a:rPr b="1" i="0" lang="en-US" sz="3200" u="none" cap="none" strike="noStrike">
                <a:solidFill>
                  <a:srgbClr val="003C71"/>
                </a:solidFill>
                <a:latin typeface="Arial"/>
                <a:ea typeface="Arial"/>
                <a:cs typeface="Arial"/>
                <a:sym typeface="Arial"/>
              </a:rPr>
              <a:t>Docker Compose and YAML</a:t>
            </a:r>
            <a:endParaRPr b="1" i="0" sz="3200" u="none" cap="none" strike="noStrike">
              <a:solidFill>
                <a:srgbClr val="003C71"/>
              </a:solidFill>
              <a:latin typeface="Arial"/>
              <a:ea typeface="Arial"/>
              <a:cs typeface="Arial"/>
              <a:sym typeface="Arial"/>
            </a:endParaRPr>
          </a:p>
        </p:txBody>
      </p:sp>
      <p:pic>
        <p:nvPicPr>
          <p:cNvPr id="359" name="Google Shape;359;p89"/>
          <p:cNvPicPr preferRelativeResize="0"/>
          <p:nvPr/>
        </p:nvPicPr>
        <p:blipFill rotWithShape="1">
          <a:blip r:embed="rId5">
            <a:alphaModFix/>
          </a:blip>
          <a:srcRect b="0" l="0" r="0" t="0"/>
          <a:stretch/>
        </p:blipFill>
        <p:spPr>
          <a:xfrm>
            <a:off x="2064738" y="2365330"/>
            <a:ext cx="3482409" cy="195885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pic>
        <p:nvPicPr>
          <p:cNvPr descr="A picture containing drawing&#10;&#10;Description automatically generated" id="365" name="Google Shape;365;p90"/>
          <p:cNvPicPr preferRelativeResize="0"/>
          <p:nvPr/>
        </p:nvPicPr>
        <p:blipFill rotWithShape="1">
          <a:blip r:embed="rId3">
            <a:alphaModFix/>
          </a:blip>
          <a:srcRect b="0" l="0" r="0" t="0"/>
          <a:stretch/>
        </p:blipFill>
        <p:spPr>
          <a:xfrm>
            <a:off x="0" y="5573088"/>
            <a:ext cx="1417834" cy="1284912"/>
          </a:xfrm>
          <a:prstGeom prst="rect">
            <a:avLst/>
          </a:prstGeom>
          <a:noFill/>
          <a:ln>
            <a:noFill/>
          </a:ln>
        </p:spPr>
      </p:pic>
      <p:sp>
        <p:nvSpPr>
          <p:cNvPr id="366" name="Google Shape;366;p90"/>
          <p:cNvSpPr/>
          <p:nvPr/>
        </p:nvSpPr>
        <p:spPr>
          <a:xfrm>
            <a:off x="212128" y="162623"/>
            <a:ext cx="7720380"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3200" u="none" cap="none" strike="noStrike">
                <a:solidFill>
                  <a:srgbClr val="003C71"/>
                </a:solidFill>
                <a:latin typeface="Arial"/>
                <a:ea typeface="Arial"/>
                <a:cs typeface="Arial"/>
                <a:sym typeface="Arial"/>
              </a:rPr>
              <a:t>KVM </a:t>
            </a:r>
            <a:r>
              <a:rPr b="1" i="0" lang="en-US" sz="2400" u="none" cap="none" strike="noStrike">
                <a:solidFill>
                  <a:srgbClr val="003C71"/>
                </a:solidFill>
                <a:latin typeface="Arial"/>
                <a:ea typeface="Arial"/>
                <a:cs typeface="Arial"/>
                <a:sym typeface="Arial"/>
              </a:rPr>
              <a:t>(Kernel-based Virtual Machine)</a:t>
            </a:r>
            <a:endParaRPr b="1" i="0" sz="2400" u="none" cap="none" strike="noStrike">
              <a:solidFill>
                <a:srgbClr val="003C71"/>
              </a:solidFill>
              <a:latin typeface="Arial"/>
              <a:ea typeface="Arial"/>
              <a:cs typeface="Arial"/>
              <a:sym typeface="Arial"/>
            </a:endParaRPr>
          </a:p>
        </p:txBody>
      </p:sp>
      <p:pic>
        <p:nvPicPr>
          <p:cNvPr id="367" name="Google Shape;367;p90"/>
          <p:cNvPicPr preferRelativeResize="0"/>
          <p:nvPr/>
        </p:nvPicPr>
        <p:blipFill rotWithShape="1">
          <a:blip r:embed="rId4">
            <a:alphaModFix/>
          </a:blip>
          <a:srcRect b="0" l="0" r="0" t="0"/>
          <a:stretch/>
        </p:blipFill>
        <p:spPr>
          <a:xfrm>
            <a:off x="8145227" y="2908919"/>
            <a:ext cx="3955333" cy="3727689"/>
          </a:xfrm>
          <a:prstGeom prst="rect">
            <a:avLst/>
          </a:prstGeom>
          <a:noFill/>
          <a:ln>
            <a:noFill/>
          </a:ln>
        </p:spPr>
      </p:pic>
      <p:sp>
        <p:nvSpPr>
          <p:cNvPr id="368" name="Google Shape;368;p90"/>
          <p:cNvSpPr/>
          <p:nvPr/>
        </p:nvSpPr>
        <p:spPr>
          <a:xfrm>
            <a:off x="212128" y="1145769"/>
            <a:ext cx="7619831" cy="646331"/>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None/>
            </a:pPr>
            <a:r>
              <a:rPr b="1" i="0" lang="en-US" sz="1800" u="none" cap="none" strike="noStrike">
                <a:solidFill>
                  <a:schemeClr val="dk1"/>
                </a:solidFill>
                <a:latin typeface="Arial"/>
                <a:ea typeface="Arial"/>
                <a:cs typeface="Arial"/>
                <a:sym typeface="Arial"/>
              </a:rPr>
              <a:t>KVM</a:t>
            </a:r>
            <a:r>
              <a:rPr b="0" i="0" lang="en-US" sz="1800" u="none" cap="none" strike="noStrike">
                <a:solidFill>
                  <a:schemeClr val="dk1"/>
                </a:solidFill>
                <a:latin typeface="Arial"/>
                <a:ea typeface="Arial"/>
                <a:cs typeface="Arial"/>
                <a:sym typeface="Arial"/>
              </a:rPr>
              <a:t> is a Linux kernel module that turns Linux into a Type-1 hypervisor, enabling full virtualization of hardware.</a:t>
            </a:r>
            <a:endParaRPr/>
          </a:p>
        </p:txBody>
      </p:sp>
      <p:sp>
        <p:nvSpPr>
          <p:cNvPr id="369" name="Google Shape;369;p90"/>
          <p:cNvSpPr/>
          <p:nvPr/>
        </p:nvSpPr>
        <p:spPr>
          <a:xfrm>
            <a:off x="708917" y="2208425"/>
            <a:ext cx="7538720" cy="1708160"/>
          </a:xfrm>
          <a:prstGeom prst="rect">
            <a:avLst/>
          </a:prstGeom>
          <a:noFill/>
          <a:ln>
            <a:noFill/>
          </a:ln>
        </p:spPr>
        <p:txBody>
          <a:bodyPr anchorCtr="0" anchor="t" bIns="45700" lIns="91425" spcFirstLastPara="1" rIns="91425" wrap="square" tIns="45700">
            <a:spAutoFit/>
          </a:bodyPr>
          <a:lstStyle/>
          <a:p>
            <a:pPr indent="-285750" lvl="1" marL="285750" marR="0" rtl="0" algn="l">
              <a:lnSpc>
                <a:spcPct val="150000"/>
              </a:lnSpc>
              <a:spcBef>
                <a:spcPts val="0"/>
              </a:spcBef>
              <a:spcAft>
                <a:spcPts val="0"/>
              </a:spcAft>
              <a:buClr>
                <a:schemeClr val="dk1"/>
              </a:buClr>
              <a:buSzPts val="1400"/>
              <a:buFont typeface="Noto Sans Symbols"/>
              <a:buChar char="▪"/>
            </a:pPr>
            <a:r>
              <a:rPr b="0" i="0" lang="en-US" sz="1400" u="none" cap="none" strike="noStrike">
                <a:solidFill>
                  <a:schemeClr val="dk1"/>
                </a:solidFill>
                <a:latin typeface="Arial"/>
                <a:ea typeface="Arial"/>
                <a:cs typeface="Arial"/>
                <a:sym typeface="Arial"/>
              </a:rPr>
              <a:t>Provides virtualization with </a:t>
            </a:r>
            <a:r>
              <a:rPr b="1" i="0" lang="en-US" sz="1400" u="none" cap="none" strike="noStrike">
                <a:solidFill>
                  <a:schemeClr val="dk1"/>
                </a:solidFill>
                <a:latin typeface="Arial"/>
                <a:ea typeface="Arial"/>
                <a:cs typeface="Arial"/>
                <a:sym typeface="Arial"/>
              </a:rPr>
              <a:t>hardware acceleration</a:t>
            </a:r>
            <a:r>
              <a:rPr b="0" i="0" lang="en-US" sz="1400" u="none" cap="none" strike="noStrike">
                <a:solidFill>
                  <a:schemeClr val="dk1"/>
                </a:solidFill>
                <a:latin typeface="Arial"/>
                <a:ea typeface="Arial"/>
                <a:cs typeface="Arial"/>
                <a:sym typeface="Arial"/>
              </a:rPr>
              <a:t> (Intel VT-x/AMD-V).</a:t>
            </a:r>
            <a:endParaRPr/>
          </a:p>
          <a:p>
            <a:pPr indent="-285750" lvl="1" marL="285750" marR="0" rtl="0" algn="l">
              <a:lnSpc>
                <a:spcPct val="150000"/>
              </a:lnSpc>
              <a:spcBef>
                <a:spcPts val="0"/>
              </a:spcBef>
              <a:spcAft>
                <a:spcPts val="0"/>
              </a:spcAft>
              <a:buClr>
                <a:schemeClr val="dk1"/>
              </a:buClr>
              <a:buSzPts val="1400"/>
              <a:buFont typeface="Noto Sans Symbols"/>
              <a:buChar char="▪"/>
            </a:pPr>
            <a:r>
              <a:rPr b="0" i="0" lang="en-US" sz="1400" u="none" cap="none" strike="noStrike">
                <a:solidFill>
                  <a:schemeClr val="dk1"/>
                </a:solidFill>
                <a:latin typeface="Arial"/>
                <a:ea typeface="Arial"/>
                <a:cs typeface="Arial"/>
                <a:sym typeface="Arial"/>
              </a:rPr>
              <a:t>Can run full virtual machines (VMs) with different OS types (Linux, Windows, etc.).</a:t>
            </a:r>
            <a:endParaRPr/>
          </a:p>
          <a:p>
            <a:pPr indent="-285750" lvl="1" marL="285750" marR="0" rtl="0" algn="l">
              <a:lnSpc>
                <a:spcPct val="150000"/>
              </a:lnSpc>
              <a:spcBef>
                <a:spcPts val="0"/>
              </a:spcBef>
              <a:spcAft>
                <a:spcPts val="0"/>
              </a:spcAft>
              <a:buClr>
                <a:schemeClr val="dk1"/>
              </a:buClr>
              <a:buSzPts val="1400"/>
              <a:buFont typeface="Noto Sans Symbols"/>
              <a:buChar char="▪"/>
            </a:pPr>
            <a:r>
              <a:rPr b="0" i="0" lang="en-US" sz="1400" u="none" cap="none" strike="noStrike">
                <a:solidFill>
                  <a:schemeClr val="dk1"/>
                </a:solidFill>
                <a:latin typeface="Arial"/>
                <a:ea typeface="Arial"/>
                <a:cs typeface="Arial"/>
                <a:sym typeface="Arial"/>
              </a:rPr>
              <a:t>Often paired with </a:t>
            </a:r>
            <a:r>
              <a:rPr b="1" i="0" lang="en-US" sz="1400" u="none" cap="none" strike="noStrike">
                <a:solidFill>
                  <a:schemeClr val="dk1"/>
                </a:solidFill>
                <a:latin typeface="Arial"/>
                <a:ea typeface="Arial"/>
                <a:cs typeface="Arial"/>
                <a:sym typeface="Arial"/>
              </a:rPr>
              <a:t>QEMU</a:t>
            </a:r>
            <a:r>
              <a:rPr b="0" i="0" lang="en-US" sz="1400" u="none" cap="none" strike="noStrike">
                <a:solidFill>
                  <a:schemeClr val="dk1"/>
                </a:solidFill>
                <a:latin typeface="Arial"/>
                <a:ea typeface="Arial"/>
                <a:cs typeface="Arial"/>
                <a:sym typeface="Arial"/>
              </a:rPr>
              <a:t> for device emulation and management.</a:t>
            </a:r>
            <a:endParaRPr/>
          </a:p>
          <a:p>
            <a:pPr indent="-285750" lvl="1" marL="285750" marR="0" rtl="0" algn="l">
              <a:lnSpc>
                <a:spcPct val="150000"/>
              </a:lnSpc>
              <a:spcBef>
                <a:spcPts val="0"/>
              </a:spcBef>
              <a:spcAft>
                <a:spcPts val="0"/>
              </a:spcAft>
              <a:buClr>
                <a:schemeClr val="dk1"/>
              </a:buClr>
              <a:buSzPts val="1400"/>
              <a:buFont typeface="Noto Sans Symbols"/>
              <a:buChar char="▪"/>
            </a:pPr>
            <a:r>
              <a:rPr b="0" i="0" lang="en-US" sz="1400" u="none" cap="none" strike="noStrike">
                <a:solidFill>
                  <a:schemeClr val="dk1"/>
                </a:solidFill>
                <a:latin typeface="Arial"/>
                <a:ea typeface="Arial"/>
                <a:cs typeface="Arial"/>
                <a:sym typeface="Arial"/>
              </a:rPr>
              <a:t>Ideal for running resource-heavy applications and legacy OSes in isolated environments.</a:t>
            </a:r>
            <a:endParaRPr/>
          </a:p>
          <a:p>
            <a:pPr indent="-285750" lvl="1" marL="285750" marR="0" rtl="0" algn="l">
              <a:lnSpc>
                <a:spcPct val="150000"/>
              </a:lnSpc>
              <a:spcBef>
                <a:spcPts val="0"/>
              </a:spcBef>
              <a:spcAft>
                <a:spcPts val="0"/>
              </a:spcAft>
              <a:buClr>
                <a:schemeClr val="dk1"/>
              </a:buClr>
              <a:buSzPts val="1400"/>
              <a:buFont typeface="Noto Sans Symbols"/>
              <a:buChar char="▪"/>
            </a:pPr>
            <a:r>
              <a:rPr b="0" i="0" lang="en-US" sz="1400" u="none" cap="none" strike="noStrike">
                <a:solidFill>
                  <a:schemeClr val="dk1"/>
                </a:solidFill>
                <a:latin typeface="Arial"/>
                <a:ea typeface="Arial"/>
                <a:cs typeface="Arial"/>
                <a:sym typeface="Arial"/>
              </a:rPr>
              <a:t>Better Performance, Scalability and Security.</a:t>
            </a:r>
            <a:endParaRPr b="0" i="0" sz="1400" u="none" cap="none" strike="noStrike">
              <a:solidFill>
                <a:schemeClr val="dk1"/>
              </a:solidFill>
              <a:latin typeface="Arial"/>
              <a:ea typeface="Arial"/>
              <a:cs typeface="Arial"/>
              <a:sym typeface="Arial"/>
            </a:endParaRPr>
          </a:p>
        </p:txBody>
      </p:sp>
      <p:sp>
        <p:nvSpPr>
          <p:cNvPr id="370" name="Google Shape;370;p90"/>
          <p:cNvSpPr/>
          <p:nvPr/>
        </p:nvSpPr>
        <p:spPr>
          <a:xfrm>
            <a:off x="212128" y="1918569"/>
            <a:ext cx="1471878"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600" u="none" cap="none" strike="noStrike">
                <a:solidFill>
                  <a:schemeClr val="dk1"/>
                </a:solidFill>
                <a:latin typeface="Arial"/>
                <a:ea typeface="Arial"/>
                <a:cs typeface="Arial"/>
                <a:sym typeface="Arial"/>
              </a:rPr>
              <a:t>Key Features</a:t>
            </a:r>
            <a:endParaRPr b="1" i="0" sz="1600" u="none" cap="none" strike="noStrike">
              <a:solidFill>
                <a:srgbClr val="000000"/>
              </a:solidFill>
              <a:latin typeface="Arial"/>
              <a:ea typeface="Arial"/>
              <a:cs typeface="Arial"/>
              <a:sym typeface="Arial"/>
            </a:endParaRPr>
          </a:p>
        </p:txBody>
      </p:sp>
      <p:sp>
        <p:nvSpPr>
          <p:cNvPr id="371" name="Google Shape;371;p90"/>
          <p:cNvSpPr/>
          <p:nvPr/>
        </p:nvSpPr>
        <p:spPr>
          <a:xfrm>
            <a:off x="212128" y="4205220"/>
            <a:ext cx="7195563"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800" u="none" cap="none" strike="noStrike">
                <a:solidFill>
                  <a:srgbClr val="000000"/>
                </a:solidFill>
                <a:latin typeface="Arial"/>
                <a:ea typeface="Arial"/>
                <a:cs typeface="Arial"/>
                <a:sym typeface="Arial"/>
              </a:rPr>
              <a:t>QEMU</a:t>
            </a:r>
            <a:r>
              <a:rPr b="0" i="0" lang="en-US" sz="1800" u="none" cap="none" strike="noStrike">
                <a:solidFill>
                  <a:srgbClr val="000000"/>
                </a:solidFill>
                <a:latin typeface="Arial"/>
                <a:ea typeface="Arial"/>
                <a:cs typeface="Arial"/>
                <a:sym typeface="Arial"/>
              </a:rPr>
              <a:t> (Quick Emulator) is an open-source emulator and virtualizer that can emulate different architectures (e.g., ARM, x86).</a:t>
            </a:r>
            <a:endParaRPr b="0" i="0" sz="1800" u="none" cap="none" strike="noStrike">
              <a:solidFill>
                <a:srgbClr val="000000"/>
              </a:solidFill>
              <a:latin typeface="Arial"/>
              <a:ea typeface="Arial"/>
              <a:cs typeface="Arial"/>
              <a:sym typeface="Arial"/>
            </a:endParaRPr>
          </a:p>
        </p:txBody>
      </p:sp>
      <p:sp>
        <p:nvSpPr>
          <p:cNvPr id="372" name="Google Shape;372;p90"/>
          <p:cNvSpPr/>
          <p:nvPr/>
        </p:nvSpPr>
        <p:spPr>
          <a:xfrm>
            <a:off x="1437785" y="5377612"/>
            <a:ext cx="6707442" cy="1061829"/>
          </a:xfrm>
          <a:prstGeom prst="rect">
            <a:avLst/>
          </a:prstGeom>
          <a:noFill/>
          <a:ln>
            <a:noFill/>
          </a:ln>
        </p:spPr>
        <p:txBody>
          <a:bodyPr anchorCtr="0" anchor="t" bIns="45700" lIns="91425" spcFirstLastPara="1" rIns="91425" wrap="square" tIns="45700">
            <a:spAutoFit/>
          </a:bodyPr>
          <a:lstStyle/>
          <a:p>
            <a:pPr indent="-285750" lvl="0" marL="285750" marR="0" rtl="0" algn="l">
              <a:lnSpc>
                <a:spcPct val="150000"/>
              </a:lnSpc>
              <a:spcBef>
                <a:spcPts val="0"/>
              </a:spcBef>
              <a:spcAft>
                <a:spcPts val="0"/>
              </a:spcAft>
              <a:buClr>
                <a:srgbClr val="000000"/>
              </a:buClr>
              <a:buSzPts val="1400"/>
              <a:buFont typeface="Noto Sans Symbols"/>
              <a:buChar char="▪"/>
            </a:pPr>
            <a:r>
              <a:rPr b="0" i="0" lang="en-US" sz="1400" u="none" cap="none" strike="noStrike">
                <a:solidFill>
                  <a:srgbClr val="000000"/>
                </a:solidFill>
                <a:latin typeface="Arial"/>
                <a:ea typeface="Arial"/>
                <a:cs typeface="Arial"/>
                <a:sym typeface="Arial"/>
              </a:rPr>
              <a:t>Works alongside KVM to create virtual machines.</a:t>
            </a:r>
            <a:endParaRPr/>
          </a:p>
          <a:p>
            <a:pPr indent="-285750" lvl="0" marL="285750" marR="0" rtl="0" algn="l">
              <a:lnSpc>
                <a:spcPct val="150000"/>
              </a:lnSpc>
              <a:spcBef>
                <a:spcPts val="0"/>
              </a:spcBef>
              <a:spcAft>
                <a:spcPts val="0"/>
              </a:spcAft>
              <a:buClr>
                <a:srgbClr val="000000"/>
              </a:buClr>
              <a:buSzPts val="1400"/>
              <a:buFont typeface="Noto Sans Symbols"/>
              <a:buChar char="▪"/>
            </a:pPr>
            <a:r>
              <a:rPr b="0" i="0" lang="en-US" sz="1400" u="none" cap="none" strike="noStrike">
                <a:solidFill>
                  <a:srgbClr val="000000"/>
                </a:solidFill>
                <a:latin typeface="Arial"/>
                <a:ea typeface="Arial"/>
                <a:cs typeface="Arial"/>
                <a:sym typeface="Arial"/>
              </a:rPr>
              <a:t>Can emulate a variety of processor architectures.</a:t>
            </a:r>
            <a:endParaRPr/>
          </a:p>
          <a:p>
            <a:pPr indent="-285750" lvl="0" marL="285750" marR="0" rtl="0" algn="l">
              <a:lnSpc>
                <a:spcPct val="150000"/>
              </a:lnSpc>
              <a:spcBef>
                <a:spcPts val="0"/>
              </a:spcBef>
              <a:spcAft>
                <a:spcPts val="0"/>
              </a:spcAft>
              <a:buClr>
                <a:srgbClr val="000000"/>
              </a:buClr>
              <a:buSzPts val="1400"/>
              <a:buFont typeface="Noto Sans Symbols"/>
              <a:buChar char="▪"/>
            </a:pPr>
            <a:r>
              <a:rPr b="0" i="0" lang="en-US" sz="1400" u="none" cap="none" strike="noStrike">
                <a:solidFill>
                  <a:srgbClr val="000000"/>
                </a:solidFill>
                <a:latin typeface="Arial"/>
                <a:ea typeface="Arial"/>
                <a:cs typeface="Arial"/>
                <a:sym typeface="Arial"/>
              </a:rPr>
              <a:t>Useful for running VMs with non-x86 architectures, such as ARM-based VMs.</a:t>
            </a:r>
            <a:endParaRPr/>
          </a:p>
        </p:txBody>
      </p:sp>
      <p:sp>
        <p:nvSpPr>
          <p:cNvPr id="373" name="Google Shape;373;p90"/>
          <p:cNvSpPr/>
          <p:nvPr/>
        </p:nvSpPr>
        <p:spPr>
          <a:xfrm>
            <a:off x="1417834" y="5070657"/>
            <a:ext cx="1471878"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600" u="none" cap="none" strike="noStrike">
                <a:solidFill>
                  <a:schemeClr val="dk1"/>
                </a:solidFill>
                <a:latin typeface="Arial"/>
                <a:ea typeface="Arial"/>
                <a:cs typeface="Arial"/>
                <a:sym typeface="Arial"/>
              </a:rPr>
              <a:t>Key Features</a:t>
            </a:r>
            <a:endParaRPr b="1" i="0" sz="1600" u="none" cap="none" strike="noStrike">
              <a:solidFill>
                <a:srgbClr val="000000"/>
              </a:solidFill>
              <a:latin typeface="Arial"/>
              <a:ea typeface="Arial"/>
              <a:cs typeface="Arial"/>
              <a:sym typeface="Arial"/>
            </a:endParaRPr>
          </a:p>
        </p:txBody>
      </p:sp>
      <p:pic>
        <p:nvPicPr>
          <p:cNvPr id="374" name="Google Shape;374;p90"/>
          <p:cNvPicPr preferRelativeResize="0"/>
          <p:nvPr/>
        </p:nvPicPr>
        <p:blipFill rotWithShape="1">
          <a:blip r:embed="rId5">
            <a:alphaModFix/>
          </a:blip>
          <a:srcRect b="0" l="0" r="0" t="0"/>
          <a:stretch/>
        </p:blipFill>
        <p:spPr>
          <a:xfrm>
            <a:off x="8505068" y="146367"/>
            <a:ext cx="3235650" cy="2110756"/>
          </a:xfrm>
          <a:prstGeom prst="rect">
            <a:avLst/>
          </a:prstGeom>
          <a:noFill/>
          <a:ln>
            <a:noFill/>
          </a:ln>
        </p:spPr>
      </p:pic>
      <p:pic>
        <p:nvPicPr>
          <p:cNvPr id="375" name="Google Shape;375;p90"/>
          <p:cNvPicPr preferRelativeResize="0"/>
          <p:nvPr/>
        </p:nvPicPr>
        <p:blipFill rotWithShape="1">
          <a:blip r:embed="rId6">
            <a:alphaModFix/>
          </a:blip>
          <a:srcRect b="0" l="0" r="0" t="0"/>
          <a:stretch/>
        </p:blipFill>
        <p:spPr>
          <a:xfrm>
            <a:off x="9120316" y="1792100"/>
            <a:ext cx="2195540" cy="1463694"/>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pic>
        <p:nvPicPr>
          <p:cNvPr descr="A picture containing drawing&#10;&#10;Description automatically generated" id="381" name="Google Shape;381;p91"/>
          <p:cNvPicPr preferRelativeResize="0"/>
          <p:nvPr/>
        </p:nvPicPr>
        <p:blipFill rotWithShape="1">
          <a:blip r:embed="rId3">
            <a:alphaModFix/>
          </a:blip>
          <a:srcRect b="0" l="0" r="0" t="0"/>
          <a:stretch/>
        </p:blipFill>
        <p:spPr>
          <a:xfrm>
            <a:off x="0" y="5573088"/>
            <a:ext cx="1417834" cy="1284912"/>
          </a:xfrm>
          <a:prstGeom prst="rect">
            <a:avLst/>
          </a:prstGeom>
          <a:noFill/>
          <a:ln>
            <a:noFill/>
          </a:ln>
        </p:spPr>
      </p:pic>
      <p:sp>
        <p:nvSpPr>
          <p:cNvPr id="382" name="Google Shape;382;p91"/>
          <p:cNvSpPr/>
          <p:nvPr/>
        </p:nvSpPr>
        <p:spPr>
          <a:xfrm>
            <a:off x="212128" y="162623"/>
            <a:ext cx="7720380"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3200" u="none" cap="none" strike="noStrike">
                <a:solidFill>
                  <a:srgbClr val="003C71"/>
                </a:solidFill>
                <a:latin typeface="Arial"/>
                <a:ea typeface="Arial"/>
                <a:cs typeface="Arial"/>
                <a:sym typeface="Arial"/>
              </a:rPr>
              <a:t>KVM </a:t>
            </a:r>
            <a:r>
              <a:rPr b="1" i="0" lang="en-US" sz="2400" u="none" cap="none" strike="noStrike">
                <a:solidFill>
                  <a:srgbClr val="003C71"/>
                </a:solidFill>
                <a:latin typeface="Arial"/>
                <a:ea typeface="Arial"/>
                <a:cs typeface="Arial"/>
                <a:sym typeface="Arial"/>
              </a:rPr>
              <a:t>(Kernel-based Virtual Machine)</a:t>
            </a:r>
            <a:endParaRPr b="1" i="0" sz="2400" u="none" cap="none" strike="noStrike">
              <a:solidFill>
                <a:srgbClr val="003C71"/>
              </a:solidFill>
              <a:latin typeface="Arial"/>
              <a:ea typeface="Arial"/>
              <a:cs typeface="Arial"/>
              <a:sym typeface="Arial"/>
            </a:endParaRPr>
          </a:p>
        </p:txBody>
      </p:sp>
      <p:pic>
        <p:nvPicPr>
          <p:cNvPr id="383" name="Google Shape;383;p91"/>
          <p:cNvPicPr preferRelativeResize="0"/>
          <p:nvPr/>
        </p:nvPicPr>
        <p:blipFill rotWithShape="1">
          <a:blip r:embed="rId4">
            <a:alphaModFix/>
          </a:blip>
          <a:srcRect b="0" l="0" r="0" t="0"/>
          <a:stretch/>
        </p:blipFill>
        <p:spPr>
          <a:xfrm>
            <a:off x="7703606" y="455010"/>
            <a:ext cx="4298731" cy="5873642"/>
          </a:xfrm>
          <a:prstGeom prst="rect">
            <a:avLst/>
          </a:prstGeom>
          <a:noFill/>
          <a:ln>
            <a:noFill/>
          </a:ln>
        </p:spPr>
      </p:pic>
      <p:sp>
        <p:nvSpPr>
          <p:cNvPr id="384" name="Google Shape;384;p91"/>
          <p:cNvSpPr/>
          <p:nvPr/>
        </p:nvSpPr>
        <p:spPr>
          <a:xfrm>
            <a:off x="365760" y="1064270"/>
            <a:ext cx="6228080" cy="646331"/>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rgbClr val="000000"/>
              </a:buClr>
              <a:buSzPts val="1800"/>
              <a:buFont typeface="Noto Sans Symbols"/>
              <a:buChar char="✔"/>
            </a:pPr>
            <a:r>
              <a:rPr b="1" i="0" lang="en-US" sz="1800" u="none" cap="none" strike="noStrike">
                <a:solidFill>
                  <a:srgbClr val="FF0000"/>
                </a:solidFill>
                <a:latin typeface="Arial"/>
                <a:ea typeface="Arial"/>
                <a:cs typeface="Arial"/>
                <a:sym typeface="Arial"/>
              </a:rPr>
              <a:t>KVM</a:t>
            </a:r>
            <a:r>
              <a:rPr b="0" i="0" lang="en-US" sz="1800" u="none" cap="none" strike="noStrike">
                <a:solidFill>
                  <a:schemeClr val="dk1"/>
                </a:solidFill>
                <a:latin typeface="Arial"/>
                <a:ea typeface="Arial"/>
                <a:cs typeface="Arial"/>
                <a:sym typeface="Arial"/>
              </a:rPr>
              <a:t> is the lowest component in the stack and as a Linux kernel module, interacts directly with the hardware.</a:t>
            </a:r>
            <a:endParaRPr b="0" i="0" sz="1800" u="none" cap="none" strike="noStrike">
              <a:solidFill>
                <a:srgbClr val="000000"/>
              </a:solidFill>
              <a:latin typeface="Arial"/>
              <a:ea typeface="Arial"/>
              <a:cs typeface="Arial"/>
              <a:sym typeface="Arial"/>
            </a:endParaRPr>
          </a:p>
        </p:txBody>
      </p:sp>
      <p:sp>
        <p:nvSpPr>
          <p:cNvPr id="385" name="Google Shape;385;p91"/>
          <p:cNvSpPr/>
          <p:nvPr/>
        </p:nvSpPr>
        <p:spPr>
          <a:xfrm>
            <a:off x="365760" y="1913345"/>
            <a:ext cx="6949440" cy="646331"/>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rgbClr val="000000"/>
              </a:buClr>
              <a:buSzPts val="1800"/>
              <a:buFont typeface="Noto Sans Symbols"/>
              <a:buChar char="✔"/>
            </a:pPr>
            <a:r>
              <a:rPr b="0" i="0" lang="en-US" sz="1800" u="none" cap="none" strike="noStrike">
                <a:solidFill>
                  <a:schemeClr val="dk1"/>
                </a:solidFill>
                <a:latin typeface="Arial"/>
                <a:ea typeface="Arial"/>
                <a:cs typeface="Arial"/>
                <a:sym typeface="Arial"/>
              </a:rPr>
              <a:t>It makes use of hardware-assisted virtualization supported by the CPU, in order to allow </a:t>
            </a:r>
            <a:r>
              <a:rPr b="1" i="0" lang="en-US" sz="1800" u="none" cap="none" strike="noStrike">
                <a:solidFill>
                  <a:srgbClr val="FF0000"/>
                </a:solidFill>
                <a:latin typeface="Arial"/>
                <a:ea typeface="Arial"/>
                <a:cs typeface="Arial"/>
                <a:sym typeface="Arial"/>
              </a:rPr>
              <a:t>Hardware-based Full Virtualization</a:t>
            </a:r>
            <a:r>
              <a:rPr b="0" i="0" lang="en-US" sz="1800" u="none" cap="none" strike="noStrike">
                <a:solidFill>
                  <a:schemeClr val="dk1"/>
                </a:solidFill>
                <a:latin typeface="Arial"/>
                <a:ea typeface="Arial"/>
                <a:cs typeface="Arial"/>
                <a:sym typeface="Arial"/>
              </a:rPr>
              <a:t>.</a:t>
            </a:r>
            <a:endParaRPr b="0" i="0" sz="1800" u="none" cap="none" strike="noStrike">
              <a:solidFill>
                <a:srgbClr val="000000"/>
              </a:solidFill>
              <a:latin typeface="Arial"/>
              <a:ea typeface="Arial"/>
              <a:cs typeface="Arial"/>
              <a:sym typeface="Arial"/>
            </a:endParaRPr>
          </a:p>
        </p:txBody>
      </p:sp>
      <p:sp>
        <p:nvSpPr>
          <p:cNvPr id="386" name="Google Shape;386;p91"/>
          <p:cNvSpPr/>
          <p:nvPr/>
        </p:nvSpPr>
        <p:spPr>
          <a:xfrm>
            <a:off x="365760" y="2869298"/>
            <a:ext cx="6423553" cy="369332"/>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rgbClr val="000000"/>
              </a:buClr>
              <a:buSzPts val="1800"/>
              <a:buFont typeface="Noto Sans Symbols"/>
              <a:buChar char="✔"/>
            </a:pPr>
            <a:r>
              <a:rPr b="1" i="0" lang="en-US" sz="1800" u="none" cap="none" strike="noStrike">
                <a:solidFill>
                  <a:srgbClr val="00B0F0"/>
                </a:solidFill>
                <a:latin typeface="Arial"/>
                <a:ea typeface="Arial"/>
                <a:cs typeface="Arial"/>
                <a:sym typeface="Arial"/>
              </a:rPr>
              <a:t>QEMU</a:t>
            </a:r>
            <a:r>
              <a:rPr b="0" i="0" lang="en-US" sz="1800" u="none" cap="none" strike="noStrike">
                <a:solidFill>
                  <a:schemeClr val="dk1"/>
                </a:solidFill>
                <a:latin typeface="Arial"/>
                <a:ea typeface="Arial"/>
                <a:cs typeface="Arial"/>
                <a:sym typeface="Arial"/>
              </a:rPr>
              <a:t> sits above </a:t>
            </a:r>
            <a:r>
              <a:rPr b="1" i="0" lang="en-US" sz="1800" u="none" cap="none" strike="noStrike">
                <a:solidFill>
                  <a:srgbClr val="FF0000"/>
                </a:solidFill>
                <a:latin typeface="Arial"/>
                <a:ea typeface="Arial"/>
                <a:cs typeface="Arial"/>
                <a:sym typeface="Arial"/>
              </a:rPr>
              <a:t>KVM</a:t>
            </a:r>
            <a:r>
              <a:rPr b="0" i="0" lang="en-US" sz="1800" u="none" cap="none" strike="noStrike">
                <a:solidFill>
                  <a:schemeClr val="dk1"/>
                </a:solidFill>
                <a:latin typeface="Arial"/>
                <a:ea typeface="Arial"/>
                <a:cs typeface="Arial"/>
                <a:sym typeface="Arial"/>
              </a:rPr>
              <a:t> and complements its functionality. </a:t>
            </a:r>
            <a:endParaRPr b="0" i="0" sz="1800" u="none" cap="none" strike="noStrike">
              <a:solidFill>
                <a:srgbClr val="000000"/>
              </a:solidFill>
              <a:latin typeface="Arial"/>
              <a:ea typeface="Arial"/>
              <a:cs typeface="Arial"/>
              <a:sym typeface="Arial"/>
            </a:endParaRPr>
          </a:p>
        </p:txBody>
      </p:sp>
      <p:sp>
        <p:nvSpPr>
          <p:cNvPr id="387" name="Google Shape;387;p91"/>
          <p:cNvSpPr/>
          <p:nvPr/>
        </p:nvSpPr>
        <p:spPr>
          <a:xfrm>
            <a:off x="365760" y="3548252"/>
            <a:ext cx="6715760" cy="646331"/>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rgbClr val="000000"/>
              </a:buClr>
              <a:buSzPts val="1800"/>
              <a:buFont typeface="Noto Sans Symbols"/>
              <a:buChar char="✔"/>
            </a:pPr>
            <a:r>
              <a:rPr b="1" i="0" lang="en-US" sz="1800" u="none" cap="none" strike="noStrike">
                <a:solidFill>
                  <a:srgbClr val="00B0F0"/>
                </a:solidFill>
                <a:latin typeface="Arial"/>
                <a:ea typeface="Arial"/>
                <a:cs typeface="Arial"/>
                <a:sym typeface="Arial"/>
              </a:rPr>
              <a:t>QEMU</a:t>
            </a:r>
            <a:r>
              <a:rPr b="0" i="0" lang="en-US" sz="1800" u="none" cap="none" strike="noStrike">
                <a:solidFill>
                  <a:schemeClr val="dk1"/>
                </a:solidFill>
                <a:latin typeface="Arial"/>
                <a:ea typeface="Arial"/>
                <a:cs typeface="Arial"/>
                <a:sym typeface="Arial"/>
              </a:rPr>
              <a:t> manages the processes of the guest systems and emulates devices being passed to them. </a:t>
            </a:r>
            <a:endParaRPr b="0" i="0" sz="1800" u="none" cap="none" strike="noStrike">
              <a:solidFill>
                <a:srgbClr val="000000"/>
              </a:solidFill>
              <a:latin typeface="Arial"/>
              <a:ea typeface="Arial"/>
              <a:cs typeface="Arial"/>
              <a:sym typeface="Arial"/>
            </a:endParaRPr>
          </a:p>
        </p:txBody>
      </p:sp>
      <p:sp>
        <p:nvSpPr>
          <p:cNvPr id="388" name="Google Shape;388;p91"/>
          <p:cNvSpPr/>
          <p:nvPr/>
        </p:nvSpPr>
        <p:spPr>
          <a:xfrm>
            <a:off x="365760" y="4504205"/>
            <a:ext cx="6715760" cy="646331"/>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rgbClr val="000000"/>
              </a:buClr>
              <a:buSzPts val="1800"/>
              <a:buFont typeface="Noto Sans Symbols"/>
              <a:buChar char="✔"/>
            </a:pPr>
            <a:r>
              <a:rPr b="1" i="0" lang="en-US" sz="1800" u="none" cap="none" strike="noStrike">
                <a:solidFill>
                  <a:schemeClr val="dk1"/>
                </a:solidFill>
                <a:latin typeface="Arial"/>
                <a:ea typeface="Arial"/>
                <a:cs typeface="Arial"/>
                <a:sym typeface="Arial"/>
              </a:rPr>
              <a:t>Libvirt</a:t>
            </a:r>
            <a:r>
              <a:rPr b="0" i="0" lang="en-US" sz="1800" u="none" cap="none" strike="noStrike">
                <a:solidFill>
                  <a:schemeClr val="dk1"/>
                </a:solidFill>
                <a:latin typeface="Arial"/>
                <a:ea typeface="Arial"/>
                <a:cs typeface="Arial"/>
                <a:sym typeface="Arial"/>
              </a:rPr>
              <a:t> is the library that is used in order to control </a:t>
            </a:r>
            <a:r>
              <a:rPr b="1" i="0" lang="en-US" sz="1800" u="none" cap="none" strike="noStrike">
                <a:solidFill>
                  <a:srgbClr val="00B0F0"/>
                </a:solidFill>
                <a:latin typeface="Arial"/>
                <a:ea typeface="Arial"/>
                <a:cs typeface="Arial"/>
                <a:sym typeface="Arial"/>
              </a:rPr>
              <a:t>QEMU</a:t>
            </a:r>
            <a:r>
              <a:rPr b="0" i="0" lang="en-US" sz="1800" u="none" cap="none" strike="noStrike">
                <a:solidFill>
                  <a:schemeClr val="dk1"/>
                </a:solidFill>
                <a:latin typeface="Arial"/>
                <a:ea typeface="Arial"/>
                <a:cs typeface="Arial"/>
                <a:sym typeface="Arial"/>
              </a:rPr>
              <a:t> and manage the Virtual Machines (VMs).</a:t>
            </a:r>
            <a:endParaRPr b="0" i="0" sz="1800" u="none" cap="none" strike="noStrike">
              <a:solidFill>
                <a:srgbClr val="000000"/>
              </a:solidFill>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sp>
        <p:nvSpPr>
          <p:cNvPr id="393" name="Google Shape;393;p92"/>
          <p:cNvSpPr txBox="1"/>
          <p:nvPr>
            <p:ph type="title"/>
          </p:nvPr>
        </p:nvSpPr>
        <p:spPr>
          <a:xfrm>
            <a:off x="386080" y="284797"/>
            <a:ext cx="3789680" cy="660083"/>
          </a:xfrm>
          <a:prstGeom prst="rect">
            <a:avLst/>
          </a:prstGeom>
          <a:noFill/>
          <a:ln>
            <a:noFill/>
          </a:ln>
        </p:spPr>
        <p:txBody>
          <a:bodyPr anchorCtr="0" anchor="t" bIns="121850" lIns="121850" spcFirstLastPara="1" rIns="121850" wrap="square" tIns="121850">
            <a:noAutofit/>
          </a:bodyPr>
          <a:lstStyle/>
          <a:p>
            <a:pPr indent="0" lvl="0" marL="0" rtl="0" algn="l">
              <a:lnSpc>
                <a:spcPct val="100000"/>
              </a:lnSpc>
              <a:spcBef>
                <a:spcPts val="0"/>
              </a:spcBef>
              <a:spcAft>
                <a:spcPts val="0"/>
              </a:spcAft>
              <a:buClr>
                <a:srgbClr val="772953"/>
              </a:buClr>
              <a:buSzPts val="3000"/>
              <a:buFont typeface="Helvetica Neue"/>
              <a:buNone/>
            </a:pPr>
            <a:r>
              <a:rPr lang="en-US" sz="3200">
                <a:solidFill>
                  <a:srgbClr val="002060"/>
                </a:solidFill>
                <a:latin typeface="Arial"/>
                <a:ea typeface="Arial"/>
                <a:cs typeface="Arial"/>
                <a:sym typeface="Arial"/>
              </a:rPr>
              <a:t>Linux KVM</a:t>
            </a:r>
            <a:endParaRPr sz="3200">
              <a:solidFill>
                <a:srgbClr val="002060"/>
              </a:solidFill>
              <a:latin typeface="Arial"/>
              <a:ea typeface="Arial"/>
              <a:cs typeface="Arial"/>
              <a:sym typeface="Arial"/>
            </a:endParaRPr>
          </a:p>
        </p:txBody>
      </p:sp>
      <p:pic>
        <p:nvPicPr>
          <p:cNvPr descr="A picture containing drawing&#10;&#10;Description automatically generated" id="394" name="Google Shape;394;p92"/>
          <p:cNvPicPr preferRelativeResize="0"/>
          <p:nvPr/>
        </p:nvPicPr>
        <p:blipFill rotWithShape="1">
          <a:blip r:embed="rId3">
            <a:alphaModFix/>
          </a:blip>
          <a:srcRect b="0" l="0" r="0" t="0"/>
          <a:stretch/>
        </p:blipFill>
        <p:spPr>
          <a:xfrm>
            <a:off x="0" y="5573088"/>
            <a:ext cx="1417834" cy="1284912"/>
          </a:xfrm>
          <a:prstGeom prst="rect">
            <a:avLst/>
          </a:prstGeom>
          <a:noFill/>
          <a:ln>
            <a:noFill/>
          </a:ln>
        </p:spPr>
      </p:pic>
      <p:pic>
        <p:nvPicPr>
          <p:cNvPr id="395" name="Google Shape;395;p92"/>
          <p:cNvPicPr preferRelativeResize="0"/>
          <p:nvPr/>
        </p:nvPicPr>
        <p:blipFill rotWithShape="1">
          <a:blip r:embed="rId4">
            <a:alphaModFix/>
          </a:blip>
          <a:srcRect b="0" l="0" r="0" t="0"/>
          <a:stretch/>
        </p:blipFill>
        <p:spPr>
          <a:xfrm>
            <a:off x="8314024" y="1616462"/>
            <a:ext cx="3693111" cy="2409178"/>
          </a:xfrm>
          <a:prstGeom prst="rect">
            <a:avLst/>
          </a:prstGeom>
          <a:noFill/>
          <a:ln>
            <a:noFill/>
          </a:ln>
        </p:spPr>
      </p:pic>
      <p:sp>
        <p:nvSpPr>
          <p:cNvPr id="396" name="Google Shape;396;p92"/>
          <p:cNvSpPr/>
          <p:nvPr/>
        </p:nvSpPr>
        <p:spPr>
          <a:xfrm>
            <a:off x="378141" y="1096999"/>
            <a:ext cx="3789680" cy="150810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600" u="none" cap="none" strike="noStrike">
                <a:solidFill>
                  <a:srgbClr val="000000"/>
                </a:solidFill>
                <a:latin typeface="Arial"/>
                <a:ea typeface="Arial"/>
                <a:cs typeface="Arial"/>
                <a:sym typeface="Arial"/>
              </a:rPr>
              <a:t>$ sudo apt update</a:t>
            </a:r>
            <a:endParaRPr/>
          </a:p>
          <a:p>
            <a:pPr indent="0" lvl="0" marL="0" marR="0" rtl="0" algn="l">
              <a:lnSpc>
                <a:spcPct val="100000"/>
              </a:lnSpc>
              <a:spcBef>
                <a:spcPts val="0"/>
              </a:spcBef>
              <a:spcAft>
                <a:spcPts val="0"/>
              </a:spcAft>
              <a:buNone/>
            </a:pPr>
            <a:r>
              <a:rPr b="0" i="0" lang="en-US" sz="1600" u="none" cap="none" strike="noStrike">
                <a:solidFill>
                  <a:srgbClr val="000000"/>
                </a:solidFill>
                <a:latin typeface="Arial"/>
                <a:ea typeface="Arial"/>
                <a:cs typeface="Arial"/>
                <a:sym typeface="Arial"/>
              </a:rPr>
              <a:t>$ sudo apt install </a:t>
            </a:r>
            <a:r>
              <a:rPr b="1" i="0" lang="en-US" sz="1600" u="none" cap="none" strike="noStrike">
                <a:solidFill>
                  <a:srgbClr val="000000"/>
                </a:solidFill>
                <a:latin typeface="Arial"/>
                <a:ea typeface="Arial"/>
                <a:cs typeface="Arial"/>
                <a:sym typeface="Arial"/>
              </a:rPr>
              <a:t>cpu-checker</a:t>
            </a:r>
            <a:endParaRPr/>
          </a:p>
          <a:p>
            <a:pPr indent="0" lvl="0" marL="0" marR="0" rtl="0" algn="l">
              <a:lnSpc>
                <a:spcPct val="100000"/>
              </a:lnSpc>
              <a:spcBef>
                <a:spcPts val="0"/>
              </a:spcBef>
              <a:spcAft>
                <a:spcPts val="0"/>
              </a:spcAft>
              <a:buNone/>
            </a:pPr>
            <a:r>
              <a:rPr b="0" i="0" lang="en-US" sz="1600" u="none" cap="none" strike="noStrike">
                <a:solidFill>
                  <a:srgbClr val="000000"/>
                </a:solidFill>
                <a:latin typeface="Arial"/>
                <a:ea typeface="Arial"/>
                <a:cs typeface="Arial"/>
                <a:sym typeface="Arial"/>
              </a:rPr>
              <a:t>$ </a:t>
            </a:r>
            <a:r>
              <a:rPr b="1" i="0" lang="en-US" sz="1600" u="none" cap="none" strike="noStrike">
                <a:solidFill>
                  <a:srgbClr val="000000"/>
                </a:solidFill>
                <a:latin typeface="Arial"/>
                <a:ea typeface="Arial"/>
                <a:cs typeface="Arial"/>
                <a:sym typeface="Arial"/>
              </a:rPr>
              <a:t>kvm-ok</a:t>
            </a:r>
            <a:endParaRPr/>
          </a:p>
          <a:p>
            <a:pPr indent="0" lvl="0" marL="0" marR="0" rtl="0" algn="l">
              <a:lnSpc>
                <a:spcPct val="100000"/>
              </a:lnSpc>
              <a:spcBef>
                <a:spcPts val="0"/>
              </a:spcBef>
              <a:spcAft>
                <a:spcPts val="0"/>
              </a:spcAft>
              <a:buNone/>
            </a:pPr>
            <a:r>
              <a:t/>
            </a:r>
            <a:endParaRPr b="1" i="0" sz="16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 grep –E "(</a:t>
            </a:r>
            <a:r>
              <a:rPr b="1" i="0" lang="en-US" sz="1400" u="none" cap="none" strike="noStrike">
                <a:solidFill>
                  <a:srgbClr val="000000"/>
                </a:solidFill>
                <a:latin typeface="Arial"/>
                <a:ea typeface="Arial"/>
                <a:cs typeface="Arial"/>
                <a:sym typeface="Arial"/>
              </a:rPr>
              <a:t>vmx|svm</a:t>
            </a:r>
            <a:r>
              <a:rPr b="0" i="0" lang="en-US" sz="1400" u="none" cap="none" strike="noStrike">
                <a:solidFill>
                  <a:srgbClr val="000000"/>
                </a:solidFill>
                <a:latin typeface="Arial"/>
                <a:ea typeface="Arial"/>
                <a:cs typeface="Arial"/>
                <a:sym typeface="Arial"/>
              </a:rPr>
              <a:t>)" /proc/cpuinfo</a:t>
            </a:r>
            <a:endParaRPr b="0" i="0" sz="1400" u="none" cap="none" strike="noStrike">
              <a:solidFill>
                <a:srgbClr val="000000"/>
              </a:solidFill>
              <a:latin typeface="Arial"/>
              <a:ea typeface="Arial"/>
              <a:cs typeface="Arial"/>
              <a:sym typeface="Arial"/>
            </a:endParaRPr>
          </a:p>
        </p:txBody>
      </p:sp>
      <p:sp>
        <p:nvSpPr>
          <p:cNvPr id="397" name="Google Shape;397;p92"/>
          <p:cNvSpPr/>
          <p:nvPr/>
        </p:nvSpPr>
        <p:spPr>
          <a:xfrm>
            <a:off x="1536381" y="1689519"/>
            <a:ext cx="2641600" cy="214916"/>
          </a:xfrm>
          <a:prstGeom prst="rightArrow">
            <a:avLst>
              <a:gd fmla="val 50000" name="adj1"/>
              <a:gd fmla="val 50000" name="adj2"/>
            </a:avLst>
          </a:prstGeom>
          <a:solidFill>
            <a:schemeClr val="accent1"/>
          </a:solidFill>
          <a:ln cap="flat" cmpd="sng" w="25400">
            <a:solidFill>
              <a:srgbClr val="31538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98" name="Google Shape;398;p92"/>
          <p:cNvSpPr/>
          <p:nvPr/>
        </p:nvSpPr>
        <p:spPr>
          <a:xfrm>
            <a:off x="386080" y="3802658"/>
            <a:ext cx="7927944"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600" u="none" cap="none" strike="noStrike">
                <a:solidFill>
                  <a:srgbClr val="000000"/>
                </a:solidFill>
                <a:latin typeface="Arial"/>
                <a:ea typeface="Arial"/>
                <a:cs typeface="Arial"/>
                <a:sym typeface="Arial"/>
              </a:rPr>
              <a:t>$ sudo apt install qemu-system-x86 qemu-utils libvirt-daemon-system virt-manager -y</a:t>
            </a:r>
            <a:endParaRPr/>
          </a:p>
          <a:p>
            <a:pPr indent="0" lvl="0" marL="0" marR="0" rtl="0" algn="l">
              <a:lnSpc>
                <a:spcPct val="100000"/>
              </a:lnSpc>
              <a:spcBef>
                <a:spcPts val="0"/>
              </a:spcBef>
              <a:spcAft>
                <a:spcPts val="0"/>
              </a:spcAft>
              <a:buNone/>
            </a:pPr>
            <a:r>
              <a:rPr b="0" i="0" lang="en-US" sz="1600" u="none" cap="none" strike="noStrike">
                <a:solidFill>
                  <a:srgbClr val="000000"/>
                </a:solidFill>
                <a:latin typeface="Arial"/>
                <a:ea typeface="Arial"/>
                <a:cs typeface="Arial"/>
                <a:sym typeface="Arial"/>
              </a:rPr>
              <a:t>$ sudo systemctl enable --now libvirtd</a:t>
            </a:r>
            <a:endParaRPr b="0" i="0" sz="1600" u="none" cap="none" strike="noStrike">
              <a:solidFill>
                <a:srgbClr val="000000"/>
              </a:solidFill>
              <a:latin typeface="Arial"/>
              <a:ea typeface="Arial"/>
              <a:cs typeface="Arial"/>
              <a:sym typeface="Arial"/>
            </a:endParaRPr>
          </a:p>
        </p:txBody>
      </p:sp>
      <p:sp>
        <p:nvSpPr>
          <p:cNvPr id="399" name="Google Shape;399;p92"/>
          <p:cNvSpPr/>
          <p:nvPr/>
        </p:nvSpPr>
        <p:spPr>
          <a:xfrm>
            <a:off x="386080" y="3487665"/>
            <a:ext cx="4703532"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600" u="sng" cap="none" strike="noStrike">
                <a:solidFill>
                  <a:srgbClr val="002060"/>
                </a:solidFill>
                <a:latin typeface="Arial"/>
                <a:ea typeface="Arial"/>
                <a:cs typeface="Arial"/>
                <a:sym typeface="Arial"/>
              </a:rPr>
              <a:t>1. Installing required packages for QEMU/KVM</a:t>
            </a:r>
            <a:endParaRPr/>
          </a:p>
        </p:txBody>
      </p:sp>
      <p:sp>
        <p:nvSpPr>
          <p:cNvPr id="400" name="Google Shape;400;p92"/>
          <p:cNvSpPr/>
          <p:nvPr/>
        </p:nvSpPr>
        <p:spPr>
          <a:xfrm>
            <a:off x="394019" y="5102948"/>
            <a:ext cx="8729066"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600" u="none" cap="none" strike="noStrike">
                <a:solidFill>
                  <a:srgbClr val="000000"/>
                </a:solidFill>
                <a:latin typeface="Arial"/>
                <a:ea typeface="Arial"/>
                <a:cs typeface="Arial"/>
                <a:sym typeface="Arial"/>
              </a:rPr>
              <a:t>$ wget </a:t>
            </a:r>
            <a:r>
              <a:rPr b="0" i="0" lang="en-US" sz="1600" u="sng" cap="none" strike="noStrike">
                <a:solidFill>
                  <a:srgbClr val="000000"/>
                </a:solidFill>
                <a:latin typeface="Arial"/>
                <a:ea typeface="Arial"/>
                <a:cs typeface="Arial"/>
                <a:sym typeface="Arial"/>
                <a:hlinkClick r:id="rId5">
                  <a:extLst>
                    <a:ext uri="{A12FA001-AC4F-418D-AE19-62706E023703}">
                      <ahyp:hlinkClr val="tx"/>
                    </a:ext>
                  </a:extLst>
                </a:hlinkClick>
              </a:rPr>
              <a:t>http://tinycorelinux.net/14.x/x86_64/release/TinyCorePure64-current.iso</a:t>
            </a:r>
            <a:r>
              <a:rPr b="0" i="0" lang="en-US" sz="1600" u="none" cap="none" strike="noStrike">
                <a:solidFill>
                  <a:srgbClr val="000000"/>
                </a:solidFill>
                <a:latin typeface="Arial"/>
                <a:ea typeface="Arial"/>
                <a:cs typeface="Arial"/>
                <a:sym typeface="Arial"/>
              </a:rPr>
              <a:t> -O tinycore.iso</a:t>
            </a:r>
            <a:endParaRPr b="0" i="0" sz="1600" u="none" cap="none" strike="noStrike">
              <a:solidFill>
                <a:srgbClr val="000000"/>
              </a:solidFill>
              <a:latin typeface="Arial"/>
              <a:ea typeface="Arial"/>
              <a:cs typeface="Arial"/>
              <a:sym typeface="Arial"/>
            </a:endParaRPr>
          </a:p>
        </p:txBody>
      </p:sp>
      <p:sp>
        <p:nvSpPr>
          <p:cNvPr id="401" name="Google Shape;401;p92"/>
          <p:cNvSpPr/>
          <p:nvPr/>
        </p:nvSpPr>
        <p:spPr>
          <a:xfrm>
            <a:off x="394019" y="4785774"/>
            <a:ext cx="3494867"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600" u="sng" cap="none" strike="noStrike">
                <a:solidFill>
                  <a:srgbClr val="002060"/>
                </a:solidFill>
                <a:latin typeface="Arial"/>
                <a:ea typeface="Arial"/>
                <a:cs typeface="Arial"/>
                <a:sym typeface="Arial"/>
              </a:rPr>
              <a:t>2. Downloading a Lightweight ISO</a:t>
            </a:r>
            <a:endParaRPr/>
          </a:p>
        </p:txBody>
      </p:sp>
      <p:grpSp>
        <p:nvGrpSpPr>
          <p:cNvPr id="402" name="Google Shape;402;p92"/>
          <p:cNvGrpSpPr/>
          <p:nvPr/>
        </p:nvGrpSpPr>
        <p:grpSpPr>
          <a:xfrm>
            <a:off x="4281153" y="1192373"/>
            <a:ext cx="3155968" cy="736641"/>
            <a:chOff x="4342113" y="1528037"/>
            <a:chExt cx="3155968" cy="736641"/>
          </a:xfrm>
        </p:grpSpPr>
        <p:pic>
          <p:nvPicPr>
            <p:cNvPr id="403" name="Google Shape;403;p92"/>
            <p:cNvPicPr preferRelativeResize="0"/>
            <p:nvPr/>
          </p:nvPicPr>
          <p:blipFill rotWithShape="1">
            <a:blip r:embed="rId6">
              <a:alphaModFix/>
            </a:blip>
            <a:srcRect b="0" l="0" r="0" t="0"/>
            <a:stretch/>
          </p:blipFill>
          <p:spPr>
            <a:xfrm>
              <a:off x="4342113" y="1553777"/>
              <a:ext cx="3155968" cy="710901"/>
            </a:xfrm>
            <a:prstGeom prst="rect">
              <a:avLst/>
            </a:prstGeom>
            <a:noFill/>
            <a:ln>
              <a:noFill/>
            </a:ln>
          </p:spPr>
        </p:pic>
        <p:sp>
          <p:nvSpPr>
            <p:cNvPr id="404" name="Google Shape;404;p92"/>
            <p:cNvSpPr/>
            <p:nvPr/>
          </p:nvSpPr>
          <p:spPr>
            <a:xfrm>
              <a:off x="4392913" y="1584257"/>
              <a:ext cx="1459247" cy="214063"/>
            </a:xfrm>
            <a:prstGeom prst="rect">
              <a:avLst/>
            </a:prstGeom>
            <a:solidFill>
              <a:schemeClr val="dk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05" name="Google Shape;405;p92"/>
            <p:cNvSpPr/>
            <p:nvPr/>
          </p:nvSpPr>
          <p:spPr>
            <a:xfrm>
              <a:off x="4350052" y="1528037"/>
              <a:ext cx="1576072"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chemeClr val="lt1"/>
                  </a:solidFill>
                  <a:latin typeface="Arial"/>
                  <a:ea typeface="Arial"/>
                  <a:cs typeface="Arial"/>
                  <a:sym typeface="Arial"/>
                </a:rPr>
                <a:t>my-ubuntu-pc001</a:t>
              </a:r>
              <a:endParaRPr b="0" i="0" sz="1400" u="none" cap="none" strike="noStrike">
                <a:solidFill>
                  <a:schemeClr val="lt1"/>
                </a:solidFill>
                <a:latin typeface="Arial"/>
                <a:ea typeface="Arial"/>
                <a:cs typeface="Arial"/>
                <a:sym typeface="Arial"/>
              </a:endParaRPr>
            </a:p>
          </p:txBody>
        </p:sp>
      </p:grpSp>
      <p:sp>
        <p:nvSpPr>
          <p:cNvPr id="406" name="Google Shape;406;p92"/>
          <p:cNvSpPr/>
          <p:nvPr/>
        </p:nvSpPr>
        <p:spPr>
          <a:xfrm>
            <a:off x="4355940" y="2314746"/>
            <a:ext cx="4066411"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Check if your CPU supports HW Virtualization.</a:t>
            </a:r>
            <a:endParaRPr b="0" i="0" sz="1400" u="none" cap="none" strike="noStrike">
              <a:solidFill>
                <a:srgbClr val="000000"/>
              </a:solidFill>
              <a:latin typeface="Arial"/>
              <a:ea typeface="Arial"/>
              <a:cs typeface="Arial"/>
              <a:sym typeface="Arial"/>
            </a:endParaRPr>
          </a:p>
        </p:txBody>
      </p:sp>
      <p:sp>
        <p:nvSpPr>
          <p:cNvPr id="407" name="Google Shape;407;p92"/>
          <p:cNvSpPr/>
          <p:nvPr/>
        </p:nvSpPr>
        <p:spPr>
          <a:xfrm>
            <a:off x="742018" y="2605104"/>
            <a:ext cx="7140708"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400" u="none" cap="none" strike="noStrike">
                <a:solidFill>
                  <a:srgbClr val="002060"/>
                </a:solidFill>
                <a:latin typeface="Arial"/>
                <a:ea typeface="Arial"/>
                <a:cs typeface="Arial"/>
                <a:sym typeface="Arial"/>
              </a:rPr>
              <a:t>vmx</a:t>
            </a:r>
            <a:r>
              <a:rPr b="0" i="0" lang="en-US" sz="1400" u="none" cap="none" strike="noStrike">
                <a:solidFill>
                  <a:srgbClr val="002060"/>
                </a:solidFill>
                <a:latin typeface="Arial"/>
                <a:ea typeface="Arial"/>
                <a:cs typeface="Arial"/>
                <a:sym typeface="Arial"/>
              </a:rPr>
              <a:t>: Indicates </a:t>
            </a:r>
            <a:r>
              <a:rPr b="1" i="0" lang="en-US" sz="1400" u="none" cap="none" strike="noStrike">
                <a:solidFill>
                  <a:srgbClr val="002060"/>
                </a:solidFill>
                <a:latin typeface="Arial"/>
                <a:ea typeface="Arial"/>
                <a:cs typeface="Arial"/>
                <a:sym typeface="Arial"/>
              </a:rPr>
              <a:t>Intel VT-x </a:t>
            </a:r>
            <a:r>
              <a:rPr b="0" i="0" lang="en-US" sz="1400" u="none" cap="none" strike="noStrike">
                <a:solidFill>
                  <a:srgbClr val="002060"/>
                </a:solidFill>
                <a:latin typeface="Arial"/>
                <a:ea typeface="Arial"/>
                <a:cs typeface="Arial"/>
                <a:sym typeface="Arial"/>
              </a:rPr>
              <a:t>hardware virtualization support. </a:t>
            </a:r>
            <a:endParaRPr b="0" i="0" sz="1400" u="none" cap="none" strike="noStrike">
              <a:solidFill>
                <a:srgbClr val="002060"/>
              </a:solidFill>
              <a:latin typeface="Arial"/>
              <a:ea typeface="Arial"/>
              <a:cs typeface="Arial"/>
              <a:sym typeface="Arial"/>
            </a:endParaRPr>
          </a:p>
          <a:p>
            <a:pPr indent="0" lvl="0" marL="0" marR="0" rtl="0" algn="l">
              <a:lnSpc>
                <a:spcPct val="100000"/>
              </a:lnSpc>
              <a:spcBef>
                <a:spcPts val="0"/>
              </a:spcBef>
              <a:spcAft>
                <a:spcPts val="0"/>
              </a:spcAft>
              <a:buNone/>
            </a:pPr>
            <a:r>
              <a:rPr b="1" i="0" lang="en-US" sz="1400" u="none" cap="none" strike="noStrike">
                <a:solidFill>
                  <a:srgbClr val="002060"/>
                </a:solidFill>
                <a:latin typeface="Arial"/>
                <a:ea typeface="Arial"/>
                <a:cs typeface="Arial"/>
                <a:sym typeface="Arial"/>
              </a:rPr>
              <a:t>svm</a:t>
            </a:r>
            <a:r>
              <a:rPr b="0" i="0" lang="en-US" sz="1400" u="none" cap="none" strike="noStrike">
                <a:solidFill>
                  <a:srgbClr val="002060"/>
                </a:solidFill>
                <a:latin typeface="Arial"/>
                <a:ea typeface="Arial"/>
                <a:cs typeface="Arial"/>
                <a:sym typeface="Arial"/>
              </a:rPr>
              <a:t>: Indicates </a:t>
            </a:r>
            <a:r>
              <a:rPr b="1" i="0" lang="en-US" sz="1400" u="none" cap="none" strike="noStrike">
                <a:solidFill>
                  <a:srgbClr val="002060"/>
                </a:solidFill>
                <a:latin typeface="Arial"/>
                <a:ea typeface="Arial"/>
                <a:cs typeface="Arial"/>
                <a:sym typeface="Arial"/>
              </a:rPr>
              <a:t>AMD SVM </a:t>
            </a:r>
            <a:r>
              <a:rPr b="0" i="0" lang="en-US" sz="1400" u="none" cap="none" strike="noStrike">
                <a:solidFill>
                  <a:srgbClr val="002060"/>
                </a:solidFill>
                <a:latin typeface="Arial"/>
                <a:ea typeface="Arial"/>
                <a:cs typeface="Arial"/>
                <a:sym typeface="Arial"/>
              </a:rPr>
              <a:t>(Secure Virtual Machine) hardware virtualization support.</a:t>
            </a:r>
            <a:endParaRPr/>
          </a:p>
        </p:txBody>
      </p:sp>
      <p:sp>
        <p:nvSpPr>
          <p:cNvPr id="408" name="Google Shape;408;p92"/>
          <p:cNvSpPr/>
          <p:nvPr/>
        </p:nvSpPr>
        <p:spPr>
          <a:xfrm>
            <a:off x="3527092" y="2353929"/>
            <a:ext cx="794701" cy="210405"/>
          </a:xfrm>
          <a:prstGeom prst="rightArrow">
            <a:avLst>
              <a:gd fmla="val 50000" name="adj1"/>
              <a:gd fmla="val 50000" name="adj2"/>
            </a:avLst>
          </a:prstGeom>
          <a:solidFill>
            <a:schemeClr val="accent1"/>
          </a:solidFill>
          <a:ln cap="flat" cmpd="sng" w="25400">
            <a:solidFill>
              <a:srgbClr val="31538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409" name="Google Shape;409;p92"/>
          <p:cNvPicPr preferRelativeResize="0"/>
          <p:nvPr/>
        </p:nvPicPr>
        <p:blipFill rotWithShape="1">
          <a:blip r:embed="rId7">
            <a:alphaModFix/>
          </a:blip>
          <a:srcRect b="0" l="0" r="0" t="0"/>
          <a:stretch/>
        </p:blipFill>
        <p:spPr>
          <a:xfrm>
            <a:off x="8489412" y="-169232"/>
            <a:ext cx="3342334" cy="2228223"/>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p93"/>
          <p:cNvSpPr txBox="1"/>
          <p:nvPr>
            <p:ph type="title"/>
          </p:nvPr>
        </p:nvSpPr>
        <p:spPr>
          <a:xfrm>
            <a:off x="386080" y="284797"/>
            <a:ext cx="3789680" cy="660083"/>
          </a:xfrm>
          <a:prstGeom prst="rect">
            <a:avLst/>
          </a:prstGeom>
          <a:noFill/>
          <a:ln>
            <a:noFill/>
          </a:ln>
        </p:spPr>
        <p:txBody>
          <a:bodyPr anchorCtr="0" anchor="t" bIns="121850" lIns="121850" spcFirstLastPara="1" rIns="121850" wrap="square" tIns="121850">
            <a:noAutofit/>
          </a:bodyPr>
          <a:lstStyle/>
          <a:p>
            <a:pPr indent="0" lvl="0" marL="0" rtl="0" algn="l">
              <a:lnSpc>
                <a:spcPct val="100000"/>
              </a:lnSpc>
              <a:spcBef>
                <a:spcPts val="0"/>
              </a:spcBef>
              <a:spcAft>
                <a:spcPts val="0"/>
              </a:spcAft>
              <a:buClr>
                <a:srgbClr val="772953"/>
              </a:buClr>
              <a:buSzPts val="3000"/>
              <a:buFont typeface="Helvetica Neue"/>
              <a:buNone/>
            </a:pPr>
            <a:r>
              <a:rPr lang="en-US" sz="3200">
                <a:solidFill>
                  <a:srgbClr val="002060"/>
                </a:solidFill>
                <a:latin typeface="Arial"/>
                <a:ea typeface="Arial"/>
                <a:cs typeface="Arial"/>
                <a:sym typeface="Arial"/>
              </a:rPr>
              <a:t>Linux KVM</a:t>
            </a:r>
            <a:endParaRPr sz="3200">
              <a:solidFill>
                <a:srgbClr val="002060"/>
              </a:solidFill>
              <a:latin typeface="Arial"/>
              <a:ea typeface="Arial"/>
              <a:cs typeface="Arial"/>
              <a:sym typeface="Arial"/>
            </a:endParaRPr>
          </a:p>
        </p:txBody>
      </p:sp>
      <p:pic>
        <p:nvPicPr>
          <p:cNvPr descr="A picture containing drawing&#10;&#10;Description automatically generated" id="415" name="Google Shape;415;p93"/>
          <p:cNvPicPr preferRelativeResize="0"/>
          <p:nvPr/>
        </p:nvPicPr>
        <p:blipFill rotWithShape="1">
          <a:blip r:embed="rId3">
            <a:alphaModFix/>
          </a:blip>
          <a:srcRect b="0" l="0" r="0" t="0"/>
          <a:stretch/>
        </p:blipFill>
        <p:spPr>
          <a:xfrm>
            <a:off x="0" y="5573088"/>
            <a:ext cx="1417834" cy="1284912"/>
          </a:xfrm>
          <a:prstGeom prst="rect">
            <a:avLst/>
          </a:prstGeom>
          <a:noFill/>
          <a:ln>
            <a:noFill/>
          </a:ln>
        </p:spPr>
      </p:pic>
      <p:sp>
        <p:nvSpPr>
          <p:cNvPr id="416" name="Google Shape;416;p93"/>
          <p:cNvSpPr/>
          <p:nvPr/>
        </p:nvSpPr>
        <p:spPr>
          <a:xfrm>
            <a:off x="162430" y="1237775"/>
            <a:ext cx="3108543"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600" u="sng" cap="none" strike="noStrike">
                <a:solidFill>
                  <a:srgbClr val="002060"/>
                </a:solidFill>
                <a:latin typeface="Arial"/>
                <a:ea typeface="Arial"/>
                <a:cs typeface="Arial"/>
                <a:sym typeface="Arial"/>
              </a:rPr>
              <a:t>3. Create a Virtual Disk for VM</a:t>
            </a:r>
            <a:endParaRPr/>
          </a:p>
        </p:txBody>
      </p:sp>
      <p:sp>
        <p:nvSpPr>
          <p:cNvPr id="417" name="Google Shape;417;p93"/>
          <p:cNvSpPr/>
          <p:nvPr/>
        </p:nvSpPr>
        <p:spPr>
          <a:xfrm>
            <a:off x="162430" y="1525529"/>
            <a:ext cx="4836161"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600" u="none" cap="none" strike="noStrike">
                <a:solidFill>
                  <a:srgbClr val="000000"/>
                </a:solidFill>
                <a:latin typeface="Arial"/>
                <a:ea typeface="Arial"/>
                <a:cs typeface="Arial"/>
                <a:sym typeface="Arial"/>
              </a:rPr>
              <a:t>$ qemu-img create -f qcow2 tinycore.qcow2 1G</a:t>
            </a:r>
            <a:endParaRPr/>
          </a:p>
        </p:txBody>
      </p:sp>
      <p:sp>
        <p:nvSpPr>
          <p:cNvPr id="418" name="Google Shape;418;p93"/>
          <p:cNvSpPr/>
          <p:nvPr/>
        </p:nvSpPr>
        <p:spPr>
          <a:xfrm>
            <a:off x="148604" y="2151837"/>
            <a:ext cx="3198311"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600" u="sng" cap="none" strike="noStrike">
                <a:solidFill>
                  <a:srgbClr val="002060"/>
                </a:solidFill>
                <a:latin typeface="Arial"/>
                <a:ea typeface="Arial"/>
                <a:cs typeface="Arial"/>
                <a:sym typeface="Arial"/>
              </a:rPr>
              <a:t>4. Run the VM with QEMU/KVM</a:t>
            </a:r>
            <a:endParaRPr/>
          </a:p>
        </p:txBody>
      </p:sp>
      <p:sp>
        <p:nvSpPr>
          <p:cNvPr id="419" name="Google Shape;419;p93"/>
          <p:cNvSpPr/>
          <p:nvPr/>
        </p:nvSpPr>
        <p:spPr>
          <a:xfrm>
            <a:off x="148604" y="2458032"/>
            <a:ext cx="8518062"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600" u="none" cap="none" strike="noStrike">
                <a:solidFill>
                  <a:srgbClr val="000000"/>
                </a:solidFill>
                <a:latin typeface="Arial"/>
                <a:ea typeface="Arial"/>
                <a:cs typeface="Arial"/>
                <a:sym typeface="Arial"/>
              </a:rPr>
              <a:t>$ qemu-system-x86_64 -enable-kvm -m 512 -cdrom tinycore.iso -hda tinycore.qcow2 -boot d</a:t>
            </a:r>
            <a:endParaRPr/>
          </a:p>
        </p:txBody>
      </p:sp>
      <p:sp>
        <p:nvSpPr>
          <p:cNvPr id="420" name="Google Shape;420;p93"/>
          <p:cNvSpPr/>
          <p:nvPr/>
        </p:nvSpPr>
        <p:spPr>
          <a:xfrm>
            <a:off x="5230344" y="1576329"/>
            <a:ext cx="3619322"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1400" u="none" cap="none" strike="noStrike">
                <a:solidFill>
                  <a:srgbClr val="00B0F0"/>
                </a:solidFill>
                <a:latin typeface="Arial"/>
                <a:ea typeface="Arial"/>
                <a:cs typeface="Arial"/>
                <a:sym typeface="Arial"/>
              </a:rPr>
              <a:t>Create a 1 GB virtual disk using qemu-img</a:t>
            </a:r>
            <a:endParaRPr/>
          </a:p>
        </p:txBody>
      </p:sp>
      <p:sp>
        <p:nvSpPr>
          <p:cNvPr id="421" name="Google Shape;421;p93"/>
          <p:cNvSpPr/>
          <p:nvPr/>
        </p:nvSpPr>
        <p:spPr>
          <a:xfrm>
            <a:off x="4605311" y="1576329"/>
            <a:ext cx="667599" cy="287754"/>
          </a:xfrm>
          <a:prstGeom prst="rightArrow">
            <a:avLst>
              <a:gd fmla="val 50000" name="adj1"/>
              <a:gd fmla="val 50000" name="adj2"/>
            </a:avLst>
          </a:prstGeom>
          <a:solidFill>
            <a:schemeClr val="accent1"/>
          </a:solidFill>
          <a:ln cap="flat" cmpd="sng" w="25400">
            <a:solidFill>
              <a:srgbClr val="31538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22" name="Google Shape;422;p93"/>
          <p:cNvSpPr/>
          <p:nvPr/>
        </p:nvSpPr>
        <p:spPr>
          <a:xfrm>
            <a:off x="695091" y="2874367"/>
            <a:ext cx="6393097" cy="1754326"/>
          </a:xfrm>
          <a:prstGeom prst="rect">
            <a:avLst/>
          </a:prstGeom>
          <a:noFill/>
          <a:ln>
            <a:noFill/>
          </a:ln>
        </p:spPr>
        <p:txBody>
          <a:bodyPr anchorCtr="0" anchor="ctr" bIns="45700" lIns="91425" spcFirstLastPara="1" rIns="91425" wrap="square" tIns="45700">
            <a:spAutoFit/>
          </a:bodyPr>
          <a:lstStyle/>
          <a:p>
            <a:pPr indent="-171450" lvl="0" marL="171450" marR="0" rtl="0" algn="l">
              <a:lnSpc>
                <a:spcPct val="150000"/>
              </a:lnSpc>
              <a:spcBef>
                <a:spcPts val="0"/>
              </a:spcBef>
              <a:spcAft>
                <a:spcPts val="0"/>
              </a:spcAft>
              <a:buClr>
                <a:srgbClr val="00B0F0"/>
              </a:buClr>
              <a:buSzPts val="1800"/>
              <a:buFont typeface="Noto Sans Symbols"/>
              <a:buChar char="✔"/>
            </a:pPr>
            <a:r>
              <a:rPr b="1" i="0" lang="en-US" sz="1800" u="none" cap="none" strike="noStrike">
                <a:solidFill>
                  <a:srgbClr val="00B0F0"/>
                </a:solidFill>
                <a:latin typeface="Arimo"/>
                <a:ea typeface="Arimo"/>
                <a:cs typeface="Arimo"/>
                <a:sym typeface="Arimo"/>
              </a:rPr>
              <a:t>enable-kvm</a:t>
            </a:r>
            <a:r>
              <a:rPr b="1" i="0" lang="en-US" sz="1800" u="none" cap="none" strike="noStrike">
                <a:solidFill>
                  <a:srgbClr val="00B0F0"/>
                </a:solidFill>
                <a:latin typeface="Arial"/>
                <a:ea typeface="Arial"/>
                <a:cs typeface="Arial"/>
                <a:sym typeface="Arial"/>
              </a:rPr>
              <a:t>:</a:t>
            </a:r>
            <a:r>
              <a:rPr b="0" i="0" lang="en-US" sz="1800" u="none" cap="none" strike="noStrike">
                <a:solidFill>
                  <a:srgbClr val="00B0F0"/>
                </a:solidFill>
                <a:latin typeface="Arial"/>
                <a:ea typeface="Arial"/>
                <a:cs typeface="Arial"/>
                <a:sym typeface="Arial"/>
              </a:rPr>
              <a:t> Enables hardware virtualization.</a:t>
            </a:r>
            <a:endParaRPr b="0" i="0" sz="1800" u="none" cap="none" strike="noStrike">
              <a:solidFill>
                <a:srgbClr val="00B0F0"/>
              </a:solidFill>
              <a:latin typeface="Arial"/>
              <a:ea typeface="Arial"/>
              <a:cs typeface="Arial"/>
              <a:sym typeface="Arial"/>
            </a:endParaRPr>
          </a:p>
          <a:p>
            <a:pPr indent="-171450" lvl="0" marL="171450" marR="0" rtl="0" algn="l">
              <a:lnSpc>
                <a:spcPct val="150000"/>
              </a:lnSpc>
              <a:spcBef>
                <a:spcPts val="0"/>
              </a:spcBef>
              <a:spcAft>
                <a:spcPts val="0"/>
              </a:spcAft>
              <a:buClr>
                <a:srgbClr val="00B0F0"/>
              </a:buClr>
              <a:buSzPts val="1800"/>
              <a:buFont typeface="Noto Sans Symbols"/>
              <a:buChar char="✔"/>
            </a:pPr>
            <a:r>
              <a:rPr b="1" i="0" lang="en-US" sz="1800" u="none" cap="none" strike="noStrike">
                <a:solidFill>
                  <a:srgbClr val="00B0F0"/>
                </a:solidFill>
                <a:latin typeface="Arimo"/>
                <a:ea typeface="Arimo"/>
                <a:cs typeface="Arimo"/>
                <a:sym typeface="Arimo"/>
              </a:rPr>
              <a:t>m 512</a:t>
            </a:r>
            <a:r>
              <a:rPr b="1" i="0" lang="en-US" sz="1800" u="none" cap="none" strike="noStrike">
                <a:solidFill>
                  <a:srgbClr val="00B0F0"/>
                </a:solidFill>
                <a:latin typeface="Arial"/>
                <a:ea typeface="Arial"/>
                <a:cs typeface="Arial"/>
                <a:sym typeface="Arial"/>
              </a:rPr>
              <a:t>: </a:t>
            </a:r>
            <a:r>
              <a:rPr b="0" i="0" lang="en-US" sz="1800" u="none" cap="none" strike="noStrike">
                <a:solidFill>
                  <a:srgbClr val="00B0F0"/>
                </a:solidFill>
                <a:latin typeface="Arial"/>
                <a:ea typeface="Arial"/>
                <a:cs typeface="Arial"/>
                <a:sym typeface="Arial"/>
              </a:rPr>
              <a:t>Allocates 512 MB RAM to the VM.</a:t>
            </a:r>
            <a:endParaRPr b="0" i="0" sz="1800" u="none" cap="none" strike="noStrike">
              <a:solidFill>
                <a:srgbClr val="00B0F0"/>
              </a:solidFill>
              <a:latin typeface="Arial"/>
              <a:ea typeface="Arial"/>
              <a:cs typeface="Arial"/>
              <a:sym typeface="Arial"/>
            </a:endParaRPr>
          </a:p>
          <a:p>
            <a:pPr indent="-171450" lvl="0" marL="171450" marR="0" rtl="0" algn="l">
              <a:lnSpc>
                <a:spcPct val="150000"/>
              </a:lnSpc>
              <a:spcBef>
                <a:spcPts val="0"/>
              </a:spcBef>
              <a:spcAft>
                <a:spcPts val="0"/>
              </a:spcAft>
              <a:buClr>
                <a:srgbClr val="00B0F0"/>
              </a:buClr>
              <a:buSzPts val="1800"/>
              <a:buFont typeface="Noto Sans Symbols"/>
              <a:buChar char="✔"/>
            </a:pPr>
            <a:r>
              <a:rPr b="1" i="0" lang="en-US" sz="1800" u="none" cap="none" strike="noStrike">
                <a:solidFill>
                  <a:srgbClr val="00B0F0"/>
                </a:solidFill>
                <a:latin typeface="Arimo"/>
                <a:ea typeface="Arimo"/>
                <a:cs typeface="Arimo"/>
                <a:sym typeface="Arimo"/>
              </a:rPr>
              <a:t>cdrom tinycore.iso</a:t>
            </a:r>
            <a:r>
              <a:rPr b="1" i="0" lang="en-US" sz="1800" u="none" cap="none" strike="noStrike">
                <a:solidFill>
                  <a:srgbClr val="00B0F0"/>
                </a:solidFill>
                <a:latin typeface="Arial"/>
                <a:ea typeface="Arial"/>
                <a:cs typeface="Arial"/>
                <a:sym typeface="Arial"/>
              </a:rPr>
              <a:t>: </a:t>
            </a:r>
            <a:r>
              <a:rPr b="0" i="0" lang="en-US" sz="1800" u="none" cap="none" strike="noStrike">
                <a:solidFill>
                  <a:srgbClr val="00B0F0"/>
                </a:solidFill>
                <a:latin typeface="Arial"/>
                <a:ea typeface="Arial"/>
                <a:cs typeface="Arial"/>
                <a:sym typeface="Arial"/>
              </a:rPr>
              <a:t>Boots the ISO file as a live CD.</a:t>
            </a:r>
            <a:endParaRPr/>
          </a:p>
          <a:p>
            <a:pPr indent="-171450" lvl="0" marL="171450" marR="0" rtl="0" algn="l">
              <a:lnSpc>
                <a:spcPct val="150000"/>
              </a:lnSpc>
              <a:spcBef>
                <a:spcPts val="0"/>
              </a:spcBef>
              <a:spcAft>
                <a:spcPts val="0"/>
              </a:spcAft>
              <a:buClr>
                <a:srgbClr val="00B0F0"/>
              </a:buClr>
              <a:buSzPts val="1800"/>
              <a:buFont typeface="Noto Sans Symbols"/>
              <a:buChar char="✔"/>
            </a:pPr>
            <a:r>
              <a:rPr b="1" i="0" lang="en-US" sz="1800" u="none" cap="none" strike="noStrike">
                <a:solidFill>
                  <a:srgbClr val="00B0F0"/>
                </a:solidFill>
                <a:latin typeface="Arimo"/>
                <a:ea typeface="Arimo"/>
                <a:cs typeface="Arimo"/>
                <a:sym typeface="Arimo"/>
              </a:rPr>
              <a:t>hda tinycore.qcow2</a:t>
            </a:r>
            <a:r>
              <a:rPr b="1" i="0" lang="en-US" sz="1800" u="none" cap="none" strike="noStrike">
                <a:solidFill>
                  <a:srgbClr val="00B0F0"/>
                </a:solidFill>
                <a:latin typeface="Arial"/>
                <a:ea typeface="Arial"/>
                <a:cs typeface="Arial"/>
                <a:sym typeface="Arial"/>
              </a:rPr>
              <a:t>: </a:t>
            </a:r>
            <a:r>
              <a:rPr b="0" i="0" lang="en-US" sz="1800" u="none" cap="none" strike="noStrike">
                <a:solidFill>
                  <a:srgbClr val="00B0F0"/>
                </a:solidFill>
                <a:latin typeface="Arial"/>
                <a:ea typeface="Arial"/>
                <a:cs typeface="Arial"/>
                <a:sym typeface="Arial"/>
              </a:rPr>
              <a:t>Uses the virtual disk created earlier. </a:t>
            </a:r>
            <a:endParaRPr/>
          </a:p>
        </p:txBody>
      </p:sp>
      <p:sp>
        <p:nvSpPr>
          <p:cNvPr id="423" name="Google Shape;423;p93"/>
          <p:cNvSpPr txBox="1"/>
          <p:nvPr/>
        </p:nvSpPr>
        <p:spPr>
          <a:xfrm>
            <a:off x="9458960" y="410124"/>
            <a:ext cx="2316480" cy="660083"/>
          </a:xfrm>
          <a:prstGeom prst="rect">
            <a:avLst/>
          </a:prstGeom>
          <a:noFill/>
          <a:ln cap="flat" cmpd="sng" w="9525">
            <a:solidFill>
              <a:srgbClr val="7F7F7F"/>
            </a:solidFill>
            <a:prstDash val="solid"/>
            <a:round/>
            <a:headEnd len="sm" w="sm" type="none"/>
            <a:tailEnd len="sm" w="sm" type="none"/>
          </a:ln>
        </p:spPr>
        <p:txBody>
          <a:bodyPr anchorCtr="0" anchor="t" bIns="121850" lIns="121850" spcFirstLastPara="1" rIns="121850" wrap="square" tIns="121850">
            <a:noAutofit/>
          </a:bodyPr>
          <a:lstStyle/>
          <a:p>
            <a:pPr indent="0" lvl="0" marL="0" marR="0" rtl="0" algn="l">
              <a:lnSpc>
                <a:spcPct val="100000"/>
              </a:lnSpc>
              <a:spcBef>
                <a:spcPts val="0"/>
              </a:spcBef>
              <a:spcAft>
                <a:spcPts val="0"/>
              </a:spcAft>
              <a:buClr>
                <a:srgbClr val="772953"/>
              </a:buClr>
              <a:buSzPts val="3000"/>
              <a:buFont typeface="Helvetica Neue"/>
              <a:buNone/>
            </a:pPr>
            <a:r>
              <a:rPr b="1" i="0" lang="en-US" sz="2800" u="none" cap="none" strike="noStrike">
                <a:solidFill>
                  <a:srgbClr val="757070"/>
                </a:solidFill>
                <a:latin typeface="Arial"/>
                <a:ea typeface="Arial"/>
                <a:cs typeface="Arial"/>
                <a:sym typeface="Arial"/>
              </a:rPr>
              <a:t>Short Demo</a:t>
            </a:r>
            <a:endParaRPr b="1" i="0" sz="2800" u="none" cap="none" strike="noStrike">
              <a:solidFill>
                <a:srgbClr val="757070"/>
              </a:solidFill>
              <a:latin typeface="Arial"/>
              <a:ea typeface="Arial"/>
              <a:cs typeface="Arial"/>
              <a:sym typeface="Arial"/>
            </a:endParaRPr>
          </a:p>
        </p:txBody>
      </p:sp>
      <p:pic>
        <p:nvPicPr>
          <p:cNvPr id="424" name="Google Shape;424;p93"/>
          <p:cNvPicPr preferRelativeResize="0"/>
          <p:nvPr/>
        </p:nvPicPr>
        <p:blipFill rotWithShape="1">
          <a:blip r:embed="rId4">
            <a:alphaModFix/>
          </a:blip>
          <a:srcRect b="0" l="0" r="0" t="0"/>
          <a:stretch/>
        </p:blipFill>
        <p:spPr>
          <a:xfrm>
            <a:off x="8244898" y="4062095"/>
            <a:ext cx="3693111" cy="2409178"/>
          </a:xfrm>
          <a:prstGeom prst="rect">
            <a:avLst/>
          </a:prstGeom>
          <a:noFill/>
          <a:ln>
            <a:noFill/>
          </a:ln>
        </p:spPr>
      </p:pic>
      <p:pic>
        <p:nvPicPr>
          <p:cNvPr id="425" name="Google Shape;425;p93"/>
          <p:cNvPicPr preferRelativeResize="0"/>
          <p:nvPr/>
        </p:nvPicPr>
        <p:blipFill rotWithShape="1">
          <a:blip r:embed="rId5">
            <a:alphaModFix/>
          </a:blip>
          <a:srcRect b="0" l="0" r="0" t="0"/>
          <a:stretch/>
        </p:blipFill>
        <p:spPr>
          <a:xfrm>
            <a:off x="8680492" y="2326587"/>
            <a:ext cx="3342334" cy="2228223"/>
          </a:xfrm>
          <a:prstGeom prst="rect">
            <a:avLst/>
          </a:prstGeom>
          <a:noFill/>
          <a:ln>
            <a:noFill/>
          </a:ln>
        </p:spPr>
      </p:pic>
      <p:sp>
        <p:nvSpPr>
          <p:cNvPr id="426" name="Google Shape;426;p93"/>
          <p:cNvSpPr/>
          <p:nvPr/>
        </p:nvSpPr>
        <p:spPr>
          <a:xfrm>
            <a:off x="9458959" y="1136956"/>
            <a:ext cx="2479049" cy="52322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1400" u="none" cap="none" strike="noStrike">
                <a:solidFill>
                  <a:schemeClr val="dk2"/>
                </a:solidFill>
                <a:latin typeface="Arial"/>
                <a:ea typeface="Arial"/>
                <a:cs typeface="Arial"/>
                <a:sym typeface="Arial"/>
              </a:rPr>
              <a:t>Access to Ubuntu running on remote laptop to run Qemu</a:t>
            </a:r>
            <a:endParaRPr b="0" i="0" sz="1400" u="none" cap="none" strike="noStrike">
              <a:solidFill>
                <a:schemeClr val="dk2"/>
              </a:solidFill>
              <a:latin typeface="Arial"/>
              <a:ea typeface="Arial"/>
              <a:cs typeface="Arial"/>
              <a:sym typeface="Arial"/>
            </a:endParaRPr>
          </a:p>
        </p:txBody>
      </p:sp>
      <p:sp>
        <p:nvSpPr>
          <p:cNvPr id="427" name="Google Shape;427;p93"/>
          <p:cNvSpPr/>
          <p:nvPr/>
        </p:nvSpPr>
        <p:spPr>
          <a:xfrm>
            <a:off x="162430" y="4773117"/>
            <a:ext cx="3050835"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600" u="sng" cap="none" strike="noStrike">
                <a:solidFill>
                  <a:srgbClr val="002060"/>
                </a:solidFill>
                <a:latin typeface="Arial"/>
                <a:ea typeface="Arial"/>
                <a:cs typeface="Arial"/>
                <a:sym typeface="Arial"/>
              </a:rPr>
              <a:t>5. See the list of running VMs</a:t>
            </a:r>
            <a:endParaRPr/>
          </a:p>
        </p:txBody>
      </p:sp>
      <p:sp>
        <p:nvSpPr>
          <p:cNvPr id="428" name="Google Shape;428;p93"/>
          <p:cNvSpPr/>
          <p:nvPr/>
        </p:nvSpPr>
        <p:spPr>
          <a:xfrm>
            <a:off x="162430" y="5111671"/>
            <a:ext cx="4836161"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600" u="none" cap="none" strike="noStrike">
                <a:solidFill>
                  <a:srgbClr val="000000"/>
                </a:solidFill>
                <a:latin typeface="Arial"/>
                <a:ea typeface="Arial"/>
                <a:cs typeface="Arial"/>
                <a:sym typeface="Arial"/>
              </a:rPr>
              <a:t>$ ps aux | grep qemu-system </a:t>
            </a:r>
            <a:endParaRPr b="0" i="0" sz="1600" u="none" cap="none" strike="noStrike">
              <a:solidFill>
                <a:srgbClr val="000000"/>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 name="Shape 432"/>
        <p:cNvGrpSpPr/>
        <p:nvPr/>
      </p:nvGrpSpPr>
      <p:grpSpPr>
        <a:xfrm>
          <a:off x="0" y="0"/>
          <a:ext cx="0" cy="0"/>
          <a:chOff x="0" y="0"/>
          <a:chExt cx="0" cy="0"/>
        </a:xfrm>
      </p:grpSpPr>
      <p:sp>
        <p:nvSpPr>
          <p:cNvPr id="433" name="Google Shape;433;p94"/>
          <p:cNvSpPr txBox="1"/>
          <p:nvPr>
            <p:ph type="title"/>
          </p:nvPr>
        </p:nvSpPr>
        <p:spPr>
          <a:xfrm>
            <a:off x="314960" y="284797"/>
            <a:ext cx="4511040" cy="660083"/>
          </a:xfrm>
          <a:prstGeom prst="rect">
            <a:avLst/>
          </a:prstGeom>
          <a:noFill/>
          <a:ln>
            <a:noFill/>
          </a:ln>
        </p:spPr>
        <p:txBody>
          <a:bodyPr anchorCtr="0" anchor="t" bIns="121850" lIns="121850" spcFirstLastPara="1" rIns="121850" wrap="square" tIns="121850">
            <a:noAutofit/>
          </a:bodyPr>
          <a:lstStyle/>
          <a:p>
            <a:pPr indent="0" lvl="0" marL="0" rtl="0" algn="l">
              <a:lnSpc>
                <a:spcPct val="100000"/>
              </a:lnSpc>
              <a:spcBef>
                <a:spcPts val="0"/>
              </a:spcBef>
              <a:spcAft>
                <a:spcPts val="0"/>
              </a:spcAft>
              <a:buClr>
                <a:srgbClr val="772953"/>
              </a:buClr>
              <a:buSzPts val="3000"/>
              <a:buFont typeface="Helvetica Neue"/>
              <a:buNone/>
            </a:pPr>
            <a:r>
              <a:rPr lang="en-US" sz="3200">
                <a:solidFill>
                  <a:srgbClr val="002060"/>
                </a:solidFill>
                <a:latin typeface="Arial"/>
                <a:ea typeface="Arial"/>
                <a:cs typeface="Arial"/>
                <a:sym typeface="Arial"/>
              </a:rPr>
              <a:t>Virsh (Virtual Shell)</a:t>
            </a:r>
            <a:endParaRPr sz="3200">
              <a:solidFill>
                <a:srgbClr val="002060"/>
              </a:solidFill>
              <a:latin typeface="Arial"/>
              <a:ea typeface="Arial"/>
              <a:cs typeface="Arial"/>
              <a:sym typeface="Arial"/>
            </a:endParaRPr>
          </a:p>
        </p:txBody>
      </p:sp>
      <p:pic>
        <p:nvPicPr>
          <p:cNvPr descr="A picture containing drawing&#10;&#10;Description automatically generated" id="434" name="Google Shape;434;p94"/>
          <p:cNvPicPr preferRelativeResize="0"/>
          <p:nvPr/>
        </p:nvPicPr>
        <p:blipFill rotWithShape="1">
          <a:blip r:embed="rId3">
            <a:alphaModFix/>
          </a:blip>
          <a:srcRect b="0" l="0" r="0" t="0"/>
          <a:stretch/>
        </p:blipFill>
        <p:spPr>
          <a:xfrm>
            <a:off x="0" y="5573088"/>
            <a:ext cx="1417834" cy="1284912"/>
          </a:xfrm>
          <a:prstGeom prst="rect">
            <a:avLst/>
          </a:prstGeom>
          <a:noFill/>
          <a:ln>
            <a:noFill/>
          </a:ln>
        </p:spPr>
      </p:pic>
      <p:pic>
        <p:nvPicPr>
          <p:cNvPr id="435" name="Google Shape;435;p94"/>
          <p:cNvPicPr preferRelativeResize="0"/>
          <p:nvPr/>
        </p:nvPicPr>
        <p:blipFill rotWithShape="1">
          <a:blip r:embed="rId4">
            <a:alphaModFix/>
          </a:blip>
          <a:srcRect b="0" l="0" r="0" t="0"/>
          <a:stretch/>
        </p:blipFill>
        <p:spPr>
          <a:xfrm>
            <a:off x="8940800" y="1685903"/>
            <a:ext cx="2815590" cy="1810022"/>
          </a:xfrm>
          <a:prstGeom prst="rect">
            <a:avLst/>
          </a:prstGeom>
          <a:noFill/>
          <a:ln>
            <a:noFill/>
          </a:ln>
        </p:spPr>
      </p:pic>
      <p:pic>
        <p:nvPicPr>
          <p:cNvPr id="436" name="Google Shape;436;p94"/>
          <p:cNvPicPr preferRelativeResize="0"/>
          <p:nvPr/>
        </p:nvPicPr>
        <p:blipFill rotWithShape="1">
          <a:blip r:embed="rId5">
            <a:alphaModFix/>
          </a:blip>
          <a:srcRect b="0" l="0" r="0" t="0"/>
          <a:stretch/>
        </p:blipFill>
        <p:spPr>
          <a:xfrm>
            <a:off x="8863432" y="284797"/>
            <a:ext cx="2892958" cy="1291499"/>
          </a:xfrm>
          <a:prstGeom prst="rect">
            <a:avLst/>
          </a:prstGeom>
          <a:noFill/>
          <a:ln>
            <a:noFill/>
          </a:ln>
        </p:spPr>
      </p:pic>
      <p:pic>
        <p:nvPicPr>
          <p:cNvPr id="437" name="Google Shape;437;p94"/>
          <p:cNvPicPr preferRelativeResize="0"/>
          <p:nvPr/>
        </p:nvPicPr>
        <p:blipFill rotWithShape="1">
          <a:blip r:embed="rId6">
            <a:alphaModFix/>
          </a:blip>
          <a:srcRect b="0" l="0" r="0" t="0"/>
          <a:stretch/>
        </p:blipFill>
        <p:spPr>
          <a:xfrm>
            <a:off x="8792159" y="3495925"/>
            <a:ext cx="3332480" cy="3140683"/>
          </a:xfrm>
          <a:prstGeom prst="rect">
            <a:avLst/>
          </a:prstGeom>
          <a:noFill/>
          <a:ln>
            <a:noFill/>
          </a:ln>
        </p:spPr>
      </p:pic>
      <p:sp>
        <p:nvSpPr>
          <p:cNvPr id="438" name="Google Shape;438;p94"/>
          <p:cNvSpPr/>
          <p:nvPr/>
        </p:nvSpPr>
        <p:spPr>
          <a:xfrm>
            <a:off x="386080" y="1101128"/>
            <a:ext cx="7813040" cy="923330"/>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rgbClr val="000000"/>
              </a:buClr>
              <a:buSzPts val="1800"/>
              <a:buFont typeface="Noto Sans Symbols"/>
              <a:buChar char="✔"/>
            </a:pPr>
            <a:r>
              <a:rPr b="1" i="0" lang="en-US" sz="1800" u="none" cap="none" strike="noStrike">
                <a:solidFill>
                  <a:srgbClr val="FF0000"/>
                </a:solidFill>
                <a:latin typeface="Arial"/>
                <a:ea typeface="Arial"/>
                <a:cs typeface="Arial"/>
                <a:sym typeface="Arial"/>
              </a:rPr>
              <a:t>Virsh</a:t>
            </a:r>
            <a:r>
              <a:rPr b="0" i="0" lang="en-US" sz="1800" u="none" cap="none" strike="noStrike">
                <a:solidFill>
                  <a:srgbClr val="000000"/>
                </a:solidFill>
                <a:latin typeface="Arial"/>
                <a:ea typeface="Arial"/>
                <a:cs typeface="Arial"/>
                <a:sym typeface="Arial"/>
              </a:rPr>
              <a:t> is a command-line interface for managing VMs that are handled by the </a:t>
            </a:r>
            <a:r>
              <a:rPr b="1" i="0" lang="en-US" sz="1800" u="none" cap="none" strike="noStrike">
                <a:solidFill>
                  <a:srgbClr val="000000"/>
                </a:solidFill>
                <a:latin typeface="Arial"/>
                <a:ea typeface="Arial"/>
                <a:cs typeface="Arial"/>
                <a:sym typeface="Arial"/>
              </a:rPr>
              <a:t>libvirt</a:t>
            </a:r>
            <a:r>
              <a:rPr b="0" i="0" lang="en-US" sz="1800" u="none" cap="none" strike="noStrike">
                <a:solidFill>
                  <a:srgbClr val="000000"/>
                </a:solidFill>
                <a:latin typeface="Arial"/>
                <a:ea typeface="Arial"/>
                <a:cs typeface="Arial"/>
                <a:sym typeface="Arial"/>
              </a:rPr>
              <a:t> library. It acts as a management layer on top of </a:t>
            </a:r>
            <a:r>
              <a:rPr b="1" i="0" lang="en-US" sz="1800" u="none" cap="none" strike="noStrike">
                <a:solidFill>
                  <a:srgbClr val="000000"/>
                </a:solidFill>
                <a:latin typeface="Arial"/>
                <a:ea typeface="Arial"/>
                <a:cs typeface="Arial"/>
                <a:sym typeface="Arial"/>
              </a:rPr>
              <a:t>KVM</a:t>
            </a:r>
            <a:r>
              <a:rPr b="0" i="0" lang="en-US" sz="1800" u="none" cap="none" strike="noStrike">
                <a:solidFill>
                  <a:srgbClr val="000000"/>
                </a:solidFill>
                <a:latin typeface="Arial"/>
                <a:ea typeface="Arial"/>
                <a:cs typeface="Arial"/>
                <a:sym typeface="Arial"/>
              </a:rPr>
              <a:t>, </a:t>
            </a:r>
            <a:r>
              <a:rPr b="1" i="0" lang="en-US" sz="1800" u="none" cap="none" strike="noStrike">
                <a:solidFill>
                  <a:srgbClr val="000000"/>
                </a:solidFill>
                <a:latin typeface="Arial"/>
                <a:ea typeface="Arial"/>
                <a:cs typeface="Arial"/>
                <a:sym typeface="Arial"/>
              </a:rPr>
              <a:t>QEMU</a:t>
            </a:r>
            <a:r>
              <a:rPr b="0" i="0" lang="en-US" sz="1800" u="none" cap="none" strike="noStrike">
                <a:solidFill>
                  <a:srgbClr val="000000"/>
                </a:solidFill>
                <a:latin typeface="Arial"/>
                <a:ea typeface="Arial"/>
                <a:cs typeface="Arial"/>
                <a:sym typeface="Arial"/>
              </a:rPr>
              <a:t>, or other hypervisors.</a:t>
            </a:r>
            <a:endParaRPr/>
          </a:p>
        </p:txBody>
      </p:sp>
      <p:sp>
        <p:nvSpPr>
          <p:cNvPr id="439" name="Google Shape;439;p94"/>
          <p:cNvSpPr/>
          <p:nvPr/>
        </p:nvSpPr>
        <p:spPr>
          <a:xfrm>
            <a:off x="314960" y="2413778"/>
            <a:ext cx="7640320" cy="923330"/>
          </a:xfrm>
          <a:prstGeom prst="rect">
            <a:avLst/>
          </a:prstGeom>
          <a:noFill/>
          <a:ln>
            <a:noFill/>
          </a:ln>
        </p:spPr>
        <p:txBody>
          <a:bodyPr anchorCtr="0" anchor="t" bIns="45700" lIns="91425" spcFirstLastPara="1" rIns="91425" wrap="square" tIns="45700">
            <a:spAutoFit/>
          </a:bodyPr>
          <a:lstStyle/>
          <a:p>
            <a:pPr indent="-285750" lvl="0" marL="285750" marR="0" rtl="0" algn="just">
              <a:lnSpc>
                <a:spcPct val="100000"/>
              </a:lnSpc>
              <a:spcBef>
                <a:spcPts val="0"/>
              </a:spcBef>
              <a:spcAft>
                <a:spcPts val="0"/>
              </a:spcAft>
              <a:buClr>
                <a:srgbClr val="000000"/>
              </a:buClr>
              <a:buSzPts val="1800"/>
              <a:buFont typeface="Noto Sans Symbols"/>
              <a:buChar char="✔"/>
            </a:pPr>
            <a:r>
              <a:rPr b="1" i="0" lang="en-US" sz="1800" u="none" cap="none" strike="noStrike">
                <a:solidFill>
                  <a:srgbClr val="FF0000"/>
                </a:solidFill>
                <a:latin typeface="Arial"/>
                <a:ea typeface="Arial"/>
                <a:cs typeface="Arial"/>
                <a:sym typeface="Arial"/>
              </a:rPr>
              <a:t>Virsh</a:t>
            </a:r>
            <a:r>
              <a:rPr b="0" i="0" lang="en-US" sz="1800" u="none" cap="none" strike="noStrike">
                <a:solidFill>
                  <a:srgbClr val="000000"/>
                </a:solidFill>
                <a:latin typeface="Arial"/>
                <a:ea typeface="Arial"/>
                <a:cs typeface="Arial"/>
                <a:sym typeface="Arial"/>
              </a:rPr>
              <a:t> communicates with the </a:t>
            </a:r>
            <a:r>
              <a:rPr b="1" i="0" lang="en-US" sz="1800" u="none" cap="none" strike="noStrike">
                <a:solidFill>
                  <a:srgbClr val="000000"/>
                </a:solidFill>
                <a:latin typeface="Arial"/>
                <a:ea typeface="Arial"/>
                <a:cs typeface="Arial"/>
                <a:sym typeface="Arial"/>
              </a:rPr>
              <a:t>libvirt</a:t>
            </a:r>
            <a:r>
              <a:rPr b="0" i="0" lang="en-US" sz="1800" u="none" cap="none" strike="noStrike">
                <a:solidFill>
                  <a:srgbClr val="000000"/>
                </a:solidFill>
                <a:latin typeface="Arial"/>
                <a:ea typeface="Arial"/>
                <a:cs typeface="Arial"/>
                <a:sym typeface="Arial"/>
              </a:rPr>
              <a:t> daemon (</a:t>
            </a:r>
            <a:r>
              <a:rPr b="1" i="0" lang="en-US" sz="1800" u="none" cap="none" strike="noStrike">
                <a:solidFill>
                  <a:srgbClr val="000000"/>
                </a:solidFill>
                <a:latin typeface="Arial"/>
                <a:ea typeface="Arial"/>
                <a:cs typeface="Arial"/>
                <a:sym typeface="Arial"/>
              </a:rPr>
              <a:t>libvirtd</a:t>
            </a:r>
            <a:r>
              <a:rPr b="0" i="0" lang="en-US" sz="1800" u="none" cap="none" strike="noStrike">
                <a:solidFill>
                  <a:srgbClr val="000000"/>
                </a:solidFill>
                <a:latin typeface="Arial"/>
                <a:ea typeface="Arial"/>
                <a:cs typeface="Arial"/>
                <a:sym typeface="Arial"/>
              </a:rPr>
              <a:t>), which interfaces with virtualization back-ends like KVM/QEMU, or LXC. It provides a higher-level, user-friendly way to manage VMs.</a:t>
            </a:r>
            <a:endParaRPr b="0" i="0" sz="1800" u="none" cap="none" strike="noStrike">
              <a:solidFill>
                <a:srgbClr val="000000"/>
              </a:solidFill>
              <a:latin typeface="Arial"/>
              <a:ea typeface="Arial"/>
              <a:cs typeface="Arial"/>
              <a:sym typeface="Arial"/>
            </a:endParaRPr>
          </a:p>
        </p:txBody>
      </p:sp>
      <p:sp>
        <p:nvSpPr>
          <p:cNvPr id="440" name="Google Shape;440;p94"/>
          <p:cNvSpPr/>
          <p:nvPr/>
        </p:nvSpPr>
        <p:spPr>
          <a:xfrm>
            <a:off x="1417834" y="4321198"/>
            <a:ext cx="7319112" cy="2169825"/>
          </a:xfrm>
          <a:prstGeom prst="rect">
            <a:avLst/>
          </a:prstGeom>
          <a:noFill/>
          <a:ln>
            <a:noFill/>
          </a:ln>
        </p:spPr>
        <p:txBody>
          <a:bodyPr anchorCtr="0" anchor="t" bIns="45700" lIns="91425" spcFirstLastPara="1" rIns="91425" wrap="square" tIns="45700">
            <a:spAutoFit/>
          </a:bodyPr>
          <a:lstStyle/>
          <a:p>
            <a:pPr indent="-285750" lvl="0" marL="285750" marR="0" rtl="0" algn="l">
              <a:lnSpc>
                <a:spcPct val="150000"/>
              </a:lnSpc>
              <a:spcBef>
                <a:spcPts val="0"/>
              </a:spcBef>
              <a:spcAft>
                <a:spcPts val="0"/>
              </a:spcAft>
              <a:buClr>
                <a:srgbClr val="000000"/>
              </a:buClr>
              <a:buSzPts val="1800"/>
              <a:buFont typeface="Noto Sans Symbols"/>
              <a:buChar char="▪"/>
            </a:pPr>
            <a:r>
              <a:rPr b="0" i="0" lang="en-US" sz="1800" u="none" cap="none" strike="noStrike">
                <a:solidFill>
                  <a:srgbClr val="002060"/>
                </a:solidFill>
                <a:latin typeface="Arial"/>
                <a:ea typeface="Arial"/>
                <a:cs typeface="Arial"/>
                <a:sym typeface="Arial"/>
              </a:rPr>
              <a:t>Manage VMs: start, stop, list, pause, destroy.</a:t>
            </a:r>
            <a:endParaRPr/>
          </a:p>
          <a:p>
            <a:pPr indent="-285750" lvl="0" marL="285750" marR="0" rtl="0" algn="l">
              <a:lnSpc>
                <a:spcPct val="150000"/>
              </a:lnSpc>
              <a:spcBef>
                <a:spcPts val="0"/>
              </a:spcBef>
              <a:spcAft>
                <a:spcPts val="0"/>
              </a:spcAft>
              <a:buClr>
                <a:srgbClr val="000000"/>
              </a:buClr>
              <a:buSzPts val="1800"/>
              <a:buFont typeface="Noto Sans Symbols"/>
              <a:buChar char="▪"/>
            </a:pPr>
            <a:r>
              <a:rPr b="0" i="0" lang="en-US" sz="1800" u="none" cap="none" strike="noStrike">
                <a:solidFill>
                  <a:srgbClr val="002060"/>
                </a:solidFill>
                <a:latin typeface="Arial"/>
                <a:ea typeface="Arial"/>
                <a:cs typeface="Arial"/>
                <a:sym typeface="Arial"/>
              </a:rPr>
              <a:t>Define virtual machines via XML configuration files.</a:t>
            </a:r>
            <a:endParaRPr/>
          </a:p>
          <a:p>
            <a:pPr indent="-285750" lvl="0" marL="285750" marR="0" rtl="0" algn="l">
              <a:lnSpc>
                <a:spcPct val="150000"/>
              </a:lnSpc>
              <a:spcBef>
                <a:spcPts val="0"/>
              </a:spcBef>
              <a:spcAft>
                <a:spcPts val="0"/>
              </a:spcAft>
              <a:buClr>
                <a:srgbClr val="000000"/>
              </a:buClr>
              <a:buSzPts val="1800"/>
              <a:buFont typeface="Noto Sans Symbols"/>
              <a:buChar char="▪"/>
            </a:pPr>
            <a:r>
              <a:rPr b="0" i="0" lang="en-US" sz="1800" u="none" cap="none" strike="noStrike">
                <a:solidFill>
                  <a:srgbClr val="002060"/>
                </a:solidFill>
                <a:latin typeface="Arial"/>
                <a:ea typeface="Arial"/>
                <a:cs typeface="Arial"/>
                <a:sym typeface="Arial"/>
              </a:rPr>
              <a:t>Connect to remote hypervisors.</a:t>
            </a:r>
            <a:endParaRPr/>
          </a:p>
          <a:p>
            <a:pPr indent="-285750" lvl="0" marL="285750" marR="0" rtl="0" algn="l">
              <a:lnSpc>
                <a:spcPct val="150000"/>
              </a:lnSpc>
              <a:spcBef>
                <a:spcPts val="0"/>
              </a:spcBef>
              <a:spcAft>
                <a:spcPts val="0"/>
              </a:spcAft>
              <a:buClr>
                <a:srgbClr val="000000"/>
              </a:buClr>
              <a:buSzPts val="1800"/>
              <a:buFont typeface="Noto Sans Symbols"/>
              <a:buChar char="▪"/>
            </a:pPr>
            <a:r>
              <a:rPr b="0" i="0" lang="en-US" sz="1800" u="none" cap="none" strike="noStrike">
                <a:solidFill>
                  <a:srgbClr val="002060"/>
                </a:solidFill>
                <a:latin typeface="Arial"/>
                <a:ea typeface="Arial"/>
                <a:cs typeface="Arial"/>
                <a:sym typeface="Arial"/>
              </a:rPr>
              <a:t>Works with multiple hypervisors (KVM/QEMU, VMware ESXi, etc.).</a:t>
            </a:r>
            <a:endParaRPr/>
          </a:p>
          <a:p>
            <a:pPr indent="-285750" lvl="0" marL="285750" marR="0" rtl="0" algn="l">
              <a:lnSpc>
                <a:spcPct val="150000"/>
              </a:lnSpc>
              <a:spcBef>
                <a:spcPts val="0"/>
              </a:spcBef>
              <a:spcAft>
                <a:spcPts val="0"/>
              </a:spcAft>
              <a:buClr>
                <a:srgbClr val="000000"/>
              </a:buClr>
              <a:buSzPts val="1800"/>
              <a:buFont typeface="Noto Sans Symbols"/>
              <a:buChar char="▪"/>
            </a:pPr>
            <a:r>
              <a:rPr b="0" i="0" lang="en-US" sz="1800" u="none" cap="none" strike="noStrike">
                <a:solidFill>
                  <a:srgbClr val="002060"/>
                </a:solidFill>
                <a:latin typeface="Arial"/>
                <a:ea typeface="Arial"/>
                <a:cs typeface="Arial"/>
                <a:sym typeface="Arial"/>
              </a:rPr>
              <a:t>Provides more granular control of VMs and their resources.</a:t>
            </a:r>
            <a:endParaRPr/>
          </a:p>
        </p:txBody>
      </p:sp>
      <p:sp>
        <p:nvSpPr>
          <p:cNvPr id="441" name="Google Shape;441;p94"/>
          <p:cNvSpPr/>
          <p:nvPr/>
        </p:nvSpPr>
        <p:spPr>
          <a:xfrm>
            <a:off x="946101" y="3873256"/>
            <a:ext cx="2170787"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000" u="none" cap="none" strike="noStrike">
                <a:solidFill>
                  <a:srgbClr val="002060"/>
                </a:solidFill>
                <a:latin typeface="Arial"/>
                <a:ea typeface="Arial"/>
                <a:cs typeface="Arial"/>
                <a:sym typeface="Arial"/>
              </a:rPr>
              <a:t>KEY FEATURES</a:t>
            </a:r>
            <a:endParaRPr b="1" i="0" sz="2000" u="none" cap="none" strike="noStrike">
              <a:solidFill>
                <a:srgbClr val="002060"/>
              </a:solidFill>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sp>
        <p:nvSpPr>
          <p:cNvPr id="446" name="Google Shape;446;p95"/>
          <p:cNvSpPr txBox="1"/>
          <p:nvPr>
            <p:ph type="title"/>
          </p:nvPr>
        </p:nvSpPr>
        <p:spPr>
          <a:xfrm>
            <a:off x="314960" y="284797"/>
            <a:ext cx="4511040" cy="660083"/>
          </a:xfrm>
          <a:prstGeom prst="rect">
            <a:avLst/>
          </a:prstGeom>
          <a:noFill/>
          <a:ln>
            <a:noFill/>
          </a:ln>
        </p:spPr>
        <p:txBody>
          <a:bodyPr anchorCtr="0" anchor="t" bIns="121850" lIns="121850" spcFirstLastPara="1" rIns="121850" wrap="square" tIns="121850">
            <a:noAutofit/>
          </a:bodyPr>
          <a:lstStyle/>
          <a:p>
            <a:pPr indent="0" lvl="0" marL="0" rtl="0" algn="l">
              <a:lnSpc>
                <a:spcPct val="100000"/>
              </a:lnSpc>
              <a:spcBef>
                <a:spcPts val="0"/>
              </a:spcBef>
              <a:spcAft>
                <a:spcPts val="0"/>
              </a:spcAft>
              <a:buClr>
                <a:srgbClr val="772953"/>
              </a:buClr>
              <a:buSzPts val="3000"/>
              <a:buFont typeface="Helvetica Neue"/>
              <a:buNone/>
            </a:pPr>
            <a:r>
              <a:rPr lang="en-US" sz="3200">
                <a:solidFill>
                  <a:srgbClr val="002060"/>
                </a:solidFill>
                <a:latin typeface="Arial"/>
                <a:ea typeface="Arial"/>
                <a:cs typeface="Arial"/>
                <a:sym typeface="Arial"/>
              </a:rPr>
              <a:t>Virsh (Virtual Shell)</a:t>
            </a:r>
            <a:endParaRPr sz="3200">
              <a:solidFill>
                <a:srgbClr val="002060"/>
              </a:solidFill>
              <a:latin typeface="Arial"/>
              <a:ea typeface="Arial"/>
              <a:cs typeface="Arial"/>
              <a:sym typeface="Arial"/>
            </a:endParaRPr>
          </a:p>
        </p:txBody>
      </p:sp>
      <p:pic>
        <p:nvPicPr>
          <p:cNvPr descr="A picture containing drawing&#10;&#10;Description automatically generated" id="447" name="Google Shape;447;p95"/>
          <p:cNvPicPr preferRelativeResize="0"/>
          <p:nvPr/>
        </p:nvPicPr>
        <p:blipFill rotWithShape="1">
          <a:blip r:embed="rId3">
            <a:alphaModFix/>
          </a:blip>
          <a:srcRect b="0" l="0" r="0" t="0"/>
          <a:stretch/>
        </p:blipFill>
        <p:spPr>
          <a:xfrm>
            <a:off x="0" y="5573088"/>
            <a:ext cx="1417834" cy="1284912"/>
          </a:xfrm>
          <a:prstGeom prst="rect">
            <a:avLst/>
          </a:prstGeom>
          <a:noFill/>
          <a:ln>
            <a:noFill/>
          </a:ln>
        </p:spPr>
      </p:pic>
      <p:pic>
        <p:nvPicPr>
          <p:cNvPr id="448" name="Google Shape;448;p95"/>
          <p:cNvPicPr preferRelativeResize="0"/>
          <p:nvPr/>
        </p:nvPicPr>
        <p:blipFill rotWithShape="1">
          <a:blip r:embed="rId4">
            <a:alphaModFix/>
          </a:blip>
          <a:srcRect b="0" l="0" r="0" t="0"/>
          <a:stretch/>
        </p:blipFill>
        <p:spPr>
          <a:xfrm>
            <a:off x="8940800" y="1685903"/>
            <a:ext cx="2815590" cy="1810022"/>
          </a:xfrm>
          <a:prstGeom prst="rect">
            <a:avLst/>
          </a:prstGeom>
          <a:noFill/>
          <a:ln>
            <a:noFill/>
          </a:ln>
        </p:spPr>
      </p:pic>
      <p:pic>
        <p:nvPicPr>
          <p:cNvPr id="449" name="Google Shape;449;p95"/>
          <p:cNvPicPr preferRelativeResize="0"/>
          <p:nvPr/>
        </p:nvPicPr>
        <p:blipFill rotWithShape="1">
          <a:blip r:embed="rId5">
            <a:alphaModFix/>
          </a:blip>
          <a:srcRect b="0" l="0" r="0" t="0"/>
          <a:stretch/>
        </p:blipFill>
        <p:spPr>
          <a:xfrm>
            <a:off x="8863432" y="284797"/>
            <a:ext cx="2892958" cy="1291499"/>
          </a:xfrm>
          <a:prstGeom prst="rect">
            <a:avLst/>
          </a:prstGeom>
          <a:noFill/>
          <a:ln>
            <a:noFill/>
          </a:ln>
        </p:spPr>
      </p:pic>
      <p:pic>
        <p:nvPicPr>
          <p:cNvPr id="450" name="Google Shape;450;p95"/>
          <p:cNvPicPr preferRelativeResize="0"/>
          <p:nvPr/>
        </p:nvPicPr>
        <p:blipFill rotWithShape="1">
          <a:blip r:embed="rId6">
            <a:alphaModFix/>
          </a:blip>
          <a:srcRect b="0" l="0" r="0" t="0"/>
          <a:stretch/>
        </p:blipFill>
        <p:spPr>
          <a:xfrm>
            <a:off x="8792159" y="3495925"/>
            <a:ext cx="3332480" cy="3140683"/>
          </a:xfrm>
          <a:prstGeom prst="rect">
            <a:avLst/>
          </a:prstGeom>
          <a:noFill/>
          <a:ln>
            <a:noFill/>
          </a:ln>
        </p:spPr>
      </p:pic>
      <p:sp>
        <p:nvSpPr>
          <p:cNvPr id="451" name="Google Shape;451;p95"/>
          <p:cNvSpPr/>
          <p:nvPr/>
        </p:nvSpPr>
        <p:spPr>
          <a:xfrm>
            <a:off x="575996" y="1413954"/>
            <a:ext cx="6729044" cy="156966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600" u="none" cap="none" strike="noStrike">
                <a:solidFill>
                  <a:srgbClr val="7030A0"/>
                </a:solidFill>
                <a:latin typeface="Arial"/>
                <a:ea typeface="Arial"/>
                <a:cs typeface="Arial"/>
                <a:sym typeface="Arial"/>
              </a:rPr>
              <a:t>$ virsh list --all</a:t>
            </a:r>
            <a:r>
              <a:rPr b="0" i="0" lang="en-US" sz="1600" u="none" cap="none" strike="noStrike">
                <a:solidFill>
                  <a:srgbClr val="7030A0"/>
                </a:solidFill>
                <a:latin typeface="Arial"/>
                <a:ea typeface="Arial"/>
                <a:cs typeface="Arial"/>
                <a:sym typeface="Arial"/>
              </a:rPr>
              <a:t>                      	        # List all virtual machines</a:t>
            </a:r>
            <a:endParaRPr/>
          </a:p>
          <a:p>
            <a:pPr indent="0" lvl="0" marL="0" marR="0" rtl="0" algn="l">
              <a:lnSpc>
                <a:spcPct val="100000"/>
              </a:lnSpc>
              <a:spcBef>
                <a:spcPts val="0"/>
              </a:spcBef>
              <a:spcAft>
                <a:spcPts val="0"/>
              </a:spcAft>
              <a:buNone/>
            </a:pPr>
            <a:r>
              <a:rPr b="1" i="0" lang="en-US" sz="1600" u="none" cap="none" strike="noStrike">
                <a:solidFill>
                  <a:srgbClr val="7030A0"/>
                </a:solidFill>
                <a:latin typeface="Arial"/>
                <a:ea typeface="Arial"/>
                <a:cs typeface="Arial"/>
                <a:sym typeface="Arial"/>
              </a:rPr>
              <a:t>$ sudo virsh define vm.xml           </a:t>
            </a:r>
            <a:r>
              <a:rPr b="0" i="0" lang="en-US" sz="1600" u="none" cap="none" strike="noStrike">
                <a:solidFill>
                  <a:srgbClr val="7030A0"/>
                </a:solidFill>
                <a:latin typeface="Arial"/>
                <a:ea typeface="Arial"/>
                <a:cs typeface="Arial"/>
                <a:sym typeface="Arial"/>
              </a:rPr>
              <a:t># Define a VM from an XML file</a:t>
            </a:r>
            <a:endParaRPr/>
          </a:p>
          <a:p>
            <a:pPr indent="0" lvl="0" marL="0" marR="0" rtl="0" algn="l">
              <a:lnSpc>
                <a:spcPct val="100000"/>
              </a:lnSpc>
              <a:spcBef>
                <a:spcPts val="0"/>
              </a:spcBef>
              <a:spcAft>
                <a:spcPts val="0"/>
              </a:spcAft>
              <a:buNone/>
            </a:pPr>
            <a:r>
              <a:rPr b="1" i="0" lang="en-US" sz="1600" u="none" cap="none" strike="noStrike">
                <a:solidFill>
                  <a:srgbClr val="7030A0"/>
                </a:solidFill>
                <a:latin typeface="Arial"/>
                <a:ea typeface="Arial"/>
                <a:cs typeface="Arial"/>
                <a:sym typeface="Arial"/>
              </a:rPr>
              <a:t>$ sudo virsh undefine vm_name   </a:t>
            </a:r>
            <a:r>
              <a:rPr b="0" i="0" lang="en-US" sz="1600" u="none" cap="none" strike="noStrike">
                <a:solidFill>
                  <a:srgbClr val="7030A0"/>
                </a:solidFill>
                <a:latin typeface="Arial"/>
                <a:ea typeface="Arial"/>
                <a:cs typeface="Arial"/>
                <a:sym typeface="Arial"/>
              </a:rPr>
              <a:t># Undefine a VM from an XML file</a:t>
            </a:r>
            <a:endParaRPr b="0" i="0" sz="1600" u="none" cap="none" strike="noStrike">
              <a:solidFill>
                <a:srgbClr val="7030A0"/>
              </a:solidFill>
              <a:latin typeface="Arial"/>
              <a:ea typeface="Arial"/>
              <a:cs typeface="Arial"/>
              <a:sym typeface="Arial"/>
            </a:endParaRPr>
          </a:p>
          <a:p>
            <a:pPr indent="0" lvl="0" marL="0" marR="0" rtl="0" algn="l">
              <a:lnSpc>
                <a:spcPct val="100000"/>
              </a:lnSpc>
              <a:spcBef>
                <a:spcPts val="0"/>
              </a:spcBef>
              <a:spcAft>
                <a:spcPts val="0"/>
              </a:spcAft>
              <a:buNone/>
            </a:pPr>
            <a:r>
              <a:rPr b="1" i="0" lang="en-US" sz="1600" u="none" cap="none" strike="noStrike">
                <a:solidFill>
                  <a:srgbClr val="7030A0"/>
                </a:solidFill>
                <a:latin typeface="Arial"/>
                <a:ea typeface="Arial"/>
                <a:cs typeface="Arial"/>
                <a:sym typeface="Arial"/>
              </a:rPr>
              <a:t>$ sudo virsh start my-vm               </a:t>
            </a:r>
            <a:r>
              <a:rPr b="0" i="0" lang="en-US" sz="1600" u="none" cap="none" strike="noStrike">
                <a:solidFill>
                  <a:srgbClr val="7030A0"/>
                </a:solidFill>
                <a:latin typeface="Arial"/>
                <a:ea typeface="Arial"/>
                <a:cs typeface="Arial"/>
                <a:sym typeface="Arial"/>
              </a:rPr>
              <a:t># Start the VM named 'my-vm'</a:t>
            </a:r>
            <a:endParaRPr/>
          </a:p>
          <a:p>
            <a:pPr indent="0" lvl="0" marL="0" marR="0" rtl="0" algn="l">
              <a:lnSpc>
                <a:spcPct val="100000"/>
              </a:lnSpc>
              <a:spcBef>
                <a:spcPts val="0"/>
              </a:spcBef>
              <a:spcAft>
                <a:spcPts val="0"/>
              </a:spcAft>
              <a:buNone/>
            </a:pPr>
            <a:r>
              <a:rPr b="1" i="0" lang="en-US" sz="1600" u="none" cap="none" strike="noStrike">
                <a:solidFill>
                  <a:srgbClr val="7030A0"/>
                </a:solidFill>
                <a:latin typeface="Arial"/>
                <a:ea typeface="Arial"/>
                <a:cs typeface="Arial"/>
                <a:sym typeface="Arial"/>
              </a:rPr>
              <a:t>$ sudo virsh shutdown my-vm      </a:t>
            </a:r>
            <a:r>
              <a:rPr b="0" i="0" lang="en-US" sz="1600" u="none" cap="none" strike="noStrike">
                <a:solidFill>
                  <a:srgbClr val="7030A0"/>
                </a:solidFill>
                <a:latin typeface="Arial"/>
                <a:ea typeface="Arial"/>
                <a:cs typeface="Arial"/>
                <a:sym typeface="Arial"/>
              </a:rPr>
              <a:t># Shut down the VM</a:t>
            </a:r>
            <a:endParaRPr/>
          </a:p>
          <a:p>
            <a:pPr indent="0" lvl="0" marL="0" marR="0" rtl="0" algn="l">
              <a:lnSpc>
                <a:spcPct val="100000"/>
              </a:lnSpc>
              <a:spcBef>
                <a:spcPts val="0"/>
              </a:spcBef>
              <a:spcAft>
                <a:spcPts val="0"/>
              </a:spcAft>
              <a:buNone/>
            </a:pPr>
            <a:r>
              <a:rPr b="1" i="0" lang="en-US" sz="1600" u="none" cap="none" strike="noStrike">
                <a:solidFill>
                  <a:srgbClr val="7030A0"/>
                </a:solidFill>
                <a:latin typeface="Arial"/>
                <a:ea typeface="Arial"/>
                <a:cs typeface="Arial"/>
                <a:sym typeface="Arial"/>
              </a:rPr>
              <a:t>$ sudo virsh destroy my-vm          </a:t>
            </a:r>
            <a:r>
              <a:rPr b="0" i="0" lang="en-US" sz="1600" u="none" cap="none" strike="noStrike">
                <a:solidFill>
                  <a:srgbClr val="7030A0"/>
                </a:solidFill>
                <a:latin typeface="Arial"/>
                <a:ea typeface="Arial"/>
                <a:cs typeface="Arial"/>
                <a:sym typeface="Arial"/>
              </a:rPr>
              <a:t># Forcefully shut down the VM</a:t>
            </a:r>
            <a:endParaRPr b="0" i="0" sz="1600" u="none" cap="none" strike="noStrike">
              <a:solidFill>
                <a:srgbClr val="7030A0"/>
              </a:solidFill>
              <a:latin typeface="Arial"/>
              <a:ea typeface="Arial"/>
              <a:cs typeface="Arial"/>
              <a:sym typeface="Arial"/>
            </a:endParaRPr>
          </a:p>
        </p:txBody>
      </p:sp>
      <p:sp>
        <p:nvSpPr>
          <p:cNvPr id="452" name="Google Shape;452;p95"/>
          <p:cNvSpPr/>
          <p:nvPr/>
        </p:nvSpPr>
        <p:spPr>
          <a:xfrm>
            <a:off x="381514" y="1044622"/>
            <a:ext cx="1197764"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800" u="sng" cap="none" strike="noStrike">
                <a:solidFill>
                  <a:srgbClr val="7030A0"/>
                </a:solidFill>
                <a:latin typeface="Arial"/>
                <a:ea typeface="Arial"/>
                <a:cs typeface="Arial"/>
                <a:sym typeface="Arial"/>
              </a:rPr>
              <a:t>Examples</a:t>
            </a:r>
            <a:endParaRPr b="0" i="0" sz="1800" u="sng" cap="none" strike="noStrike">
              <a:solidFill>
                <a:srgbClr val="000000"/>
              </a:solidFill>
              <a:latin typeface="Arial"/>
              <a:ea typeface="Arial"/>
              <a:cs typeface="Arial"/>
              <a:sym typeface="Arial"/>
            </a:endParaRPr>
          </a:p>
        </p:txBody>
      </p:sp>
      <p:sp>
        <p:nvSpPr>
          <p:cNvPr id="453" name="Google Shape;453;p95"/>
          <p:cNvSpPr/>
          <p:nvPr/>
        </p:nvSpPr>
        <p:spPr>
          <a:xfrm>
            <a:off x="381514" y="3253011"/>
            <a:ext cx="6378669"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2400" u="none" cap="none" strike="noStrike">
                <a:solidFill>
                  <a:schemeClr val="dk1"/>
                </a:solidFill>
                <a:latin typeface="Arial"/>
                <a:ea typeface="Arial"/>
                <a:cs typeface="Arial"/>
                <a:sym typeface="Arial"/>
              </a:rPr>
              <a:t>How </a:t>
            </a:r>
            <a:r>
              <a:rPr b="0" i="0" lang="en-US" sz="2400" u="none" cap="none" strike="noStrike">
                <a:solidFill>
                  <a:srgbClr val="FF0000"/>
                </a:solidFill>
                <a:latin typeface="Arial"/>
                <a:ea typeface="Arial"/>
                <a:cs typeface="Arial"/>
                <a:sym typeface="Arial"/>
              </a:rPr>
              <a:t>KVM/QEMU/Libvirt/Virsh</a:t>
            </a:r>
            <a:r>
              <a:rPr b="0" i="0" lang="en-US" sz="2400" u="none" cap="none" strike="noStrike">
                <a:solidFill>
                  <a:schemeClr val="dk1"/>
                </a:solidFill>
                <a:latin typeface="Arial"/>
                <a:ea typeface="Arial"/>
                <a:cs typeface="Arial"/>
                <a:sym typeface="Arial"/>
              </a:rPr>
              <a:t> work together?</a:t>
            </a:r>
            <a:endParaRPr b="0" i="0" sz="2400" u="none" cap="none" strike="noStrike">
              <a:solidFill>
                <a:schemeClr val="dk1"/>
              </a:solidFill>
              <a:latin typeface="Arial"/>
              <a:ea typeface="Arial"/>
              <a:cs typeface="Arial"/>
              <a:sym typeface="Arial"/>
            </a:endParaRPr>
          </a:p>
        </p:txBody>
      </p:sp>
      <p:sp>
        <p:nvSpPr>
          <p:cNvPr id="454" name="Google Shape;454;p95"/>
          <p:cNvSpPr/>
          <p:nvPr/>
        </p:nvSpPr>
        <p:spPr>
          <a:xfrm>
            <a:off x="575996" y="3681867"/>
            <a:ext cx="8019364" cy="1569660"/>
          </a:xfrm>
          <a:prstGeom prst="rect">
            <a:avLst/>
          </a:prstGeom>
          <a:noFill/>
          <a:ln>
            <a:noFill/>
          </a:ln>
        </p:spPr>
        <p:txBody>
          <a:bodyPr anchorCtr="0" anchor="t" bIns="45700" lIns="91425" spcFirstLastPara="1" rIns="91425" wrap="square" tIns="45700">
            <a:spAutoFit/>
          </a:bodyPr>
          <a:lstStyle/>
          <a:p>
            <a:pPr indent="-285750" lvl="0" marL="285750" marR="0" rtl="0" algn="l">
              <a:lnSpc>
                <a:spcPct val="150000"/>
              </a:lnSpc>
              <a:spcBef>
                <a:spcPts val="0"/>
              </a:spcBef>
              <a:spcAft>
                <a:spcPts val="0"/>
              </a:spcAft>
              <a:buClr>
                <a:srgbClr val="000000"/>
              </a:buClr>
              <a:buSzPts val="1600"/>
              <a:buFont typeface="Noto Sans Symbols"/>
              <a:buChar char="▪"/>
            </a:pPr>
            <a:r>
              <a:rPr b="1" i="0" lang="en-US" sz="1600" u="none" cap="none" strike="noStrike">
                <a:solidFill>
                  <a:srgbClr val="FF0000"/>
                </a:solidFill>
                <a:latin typeface="Arial"/>
                <a:ea typeface="Arial"/>
                <a:cs typeface="Arial"/>
                <a:sym typeface="Arial"/>
              </a:rPr>
              <a:t>KVM</a:t>
            </a:r>
            <a:r>
              <a:rPr b="0" i="0" lang="en-US" sz="1600" u="none" cap="none" strike="noStrike">
                <a:solidFill>
                  <a:srgbClr val="000000"/>
                </a:solidFill>
                <a:latin typeface="Arial"/>
                <a:ea typeface="Arial"/>
                <a:cs typeface="Arial"/>
                <a:sym typeface="Arial"/>
              </a:rPr>
              <a:t> provides the virtualization capabilities.</a:t>
            </a:r>
            <a:endParaRPr/>
          </a:p>
          <a:p>
            <a:pPr indent="-285750" lvl="0" marL="285750" marR="0" rtl="0" algn="l">
              <a:lnSpc>
                <a:spcPct val="150000"/>
              </a:lnSpc>
              <a:spcBef>
                <a:spcPts val="0"/>
              </a:spcBef>
              <a:spcAft>
                <a:spcPts val="0"/>
              </a:spcAft>
              <a:buClr>
                <a:srgbClr val="000000"/>
              </a:buClr>
              <a:buSzPts val="1600"/>
              <a:buFont typeface="Noto Sans Symbols"/>
              <a:buChar char="▪"/>
            </a:pPr>
            <a:r>
              <a:rPr b="1" i="0" lang="en-US" sz="1600" u="none" cap="none" strike="noStrike">
                <a:solidFill>
                  <a:srgbClr val="FF0000"/>
                </a:solidFill>
                <a:latin typeface="Arial"/>
                <a:ea typeface="Arial"/>
                <a:cs typeface="Arial"/>
                <a:sym typeface="Arial"/>
              </a:rPr>
              <a:t>QEMU</a:t>
            </a:r>
            <a:r>
              <a:rPr b="0" i="0" lang="en-US" sz="1600" u="none" cap="none" strike="noStrike">
                <a:solidFill>
                  <a:srgbClr val="000000"/>
                </a:solidFill>
                <a:latin typeface="Arial"/>
                <a:ea typeface="Arial"/>
                <a:cs typeface="Arial"/>
                <a:sym typeface="Arial"/>
              </a:rPr>
              <a:t> is often used alongside KVM to create and run VMs.</a:t>
            </a:r>
            <a:endParaRPr/>
          </a:p>
          <a:p>
            <a:pPr indent="-285750" lvl="0" marL="285750" marR="0" rtl="0" algn="l">
              <a:lnSpc>
                <a:spcPct val="150000"/>
              </a:lnSpc>
              <a:spcBef>
                <a:spcPts val="0"/>
              </a:spcBef>
              <a:spcAft>
                <a:spcPts val="0"/>
              </a:spcAft>
              <a:buClr>
                <a:srgbClr val="000000"/>
              </a:buClr>
              <a:buSzPts val="1600"/>
              <a:buFont typeface="Noto Sans Symbols"/>
              <a:buChar char="▪"/>
            </a:pPr>
            <a:r>
              <a:rPr b="1" i="0" lang="en-US" sz="1600" u="none" cap="none" strike="noStrike">
                <a:solidFill>
                  <a:srgbClr val="FF0000"/>
                </a:solidFill>
                <a:latin typeface="Arial"/>
                <a:ea typeface="Arial"/>
                <a:cs typeface="Arial"/>
                <a:sym typeface="Arial"/>
              </a:rPr>
              <a:t>Libvirt</a:t>
            </a:r>
            <a:r>
              <a:rPr b="0" i="0" lang="en-US" sz="1600" u="none" cap="none" strike="noStrike">
                <a:solidFill>
                  <a:srgbClr val="000000"/>
                </a:solidFill>
                <a:latin typeface="Arial"/>
                <a:ea typeface="Arial"/>
                <a:cs typeface="Arial"/>
                <a:sym typeface="Arial"/>
              </a:rPr>
              <a:t> provides a management layer for hypervisors like KVM.</a:t>
            </a:r>
            <a:endParaRPr/>
          </a:p>
          <a:p>
            <a:pPr indent="-285750" lvl="0" marL="285750" marR="0" rtl="0" algn="l">
              <a:lnSpc>
                <a:spcPct val="150000"/>
              </a:lnSpc>
              <a:spcBef>
                <a:spcPts val="0"/>
              </a:spcBef>
              <a:spcAft>
                <a:spcPts val="0"/>
              </a:spcAft>
              <a:buClr>
                <a:srgbClr val="000000"/>
              </a:buClr>
              <a:buSzPts val="1600"/>
              <a:buFont typeface="Noto Sans Symbols"/>
              <a:buChar char="▪"/>
            </a:pPr>
            <a:r>
              <a:rPr b="1" i="0" lang="en-US" sz="1600" u="none" cap="none" strike="noStrike">
                <a:solidFill>
                  <a:srgbClr val="FF0000"/>
                </a:solidFill>
                <a:latin typeface="Arial"/>
                <a:ea typeface="Arial"/>
                <a:cs typeface="Arial"/>
                <a:sym typeface="Arial"/>
              </a:rPr>
              <a:t>Virsh</a:t>
            </a:r>
            <a:r>
              <a:rPr b="0" i="0" lang="en-US" sz="1600" u="none" cap="none" strike="noStrike">
                <a:solidFill>
                  <a:srgbClr val="000000"/>
                </a:solidFill>
                <a:latin typeface="Arial"/>
                <a:ea typeface="Arial"/>
                <a:cs typeface="Arial"/>
                <a:sym typeface="Arial"/>
              </a:rPr>
              <a:t> is a CLI that allows users to interact with libvirt to manage KVM-based VMs.</a:t>
            </a:r>
            <a:endParaRPr b="0" i="0" sz="1600" u="none" cap="none" strike="noStrike">
              <a:solidFill>
                <a:srgbClr val="000000"/>
              </a:solidFill>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sp>
        <p:nvSpPr>
          <p:cNvPr id="459" name="Google Shape;459;p96"/>
          <p:cNvSpPr txBox="1"/>
          <p:nvPr>
            <p:ph type="title"/>
          </p:nvPr>
        </p:nvSpPr>
        <p:spPr>
          <a:xfrm>
            <a:off x="314960" y="284797"/>
            <a:ext cx="4511040" cy="660083"/>
          </a:xfrm>
          <a:prstGeom prst="rect">
            <a:avLst/>
          </a:prstGeom>
          <a:noFill/>
          <a:ln>
            <a:noFill/>
          </a:ln>
        </p:spPr>
        <p:txBody>
          <a:bodyPr anchorCtr="0" anchor="t" bIns="121850" lIns="121850" spcFirstLastPara="1" rIns="121850" wrap="square" tIns="121850">
            <a:noAutofit/>
          </a:bodyPr>
          <a:lstStyle/>
          <a:p>
            <a:pPr indent="0" lvl="0" marL="0" rtl="0" algn="l">
              <a:lnSpc>
                <a:spcPct val="100000"/>
              </a:lnSpc>
              <a:spcBef>
                <a:spcPts val="0"/>
              </a:spcBef>
              <a:spcAft>
                <a:spcPts val="0"/>
              </a:spcAft>
              <a:buClr>
                <a:srgbClr val="772953"/>
              </a:buClr>
              <a:buSzPts val="3000"/>
              <a:buFont typeface="Helvetica Neue"/>
              <a:buNone/>
            </a:pPr>
            <a:r>
              <a:rPr lang="en-US" sz="3200">
                <a:solidFill>
                  <a:srgbClr val="002060"/>
                </a:solidFill>
                <a:latin typeface="Arial"/>
                <a:ea typeface="Arial"/>
                <a:cs typeface="Arial"/>
                <a:sym typeface="Arial"/>
              </a:rPr>
              <a:t>Virsh (Virtual Shell)</a:t>
            </a:r>
            <a:endParaRPr sz="3200">
              <a:solidFill>
                <a:srgbClr val="002060"/>
              </a:solidFill>
              <a:latin typeface="Arial"/>
              <a:ea typeface="Arial"/>
              <a:cs typeface="Arial"/>
              <a:sym typeface="Arial"/>
            </a:endParaRPr>
          </a:p>
        </p:txBody>
      </p:sp>
      <p:pic>
        <p:nvPicPr>
          <p:cNvPr descr="A picture containing drawing&#10;&#10;Description automatically generated" id="460" name="Google Shape;460;p96"/>
          <p:cNvPicPr preferRelativeResize="0"/>
          <p:nvPr/>
        </p:nvPicPr>
        <p:blipFill rotWithShape="1">
          <a:blip r:embed="rId3">
            <a:alphaModFix/>
          </a:blip>
          <a:srcRect b="0" l="0" r="0" t="0"/>
          <a:stretch/>
        </p:blipFill>
        <p:spPr>
          <a:xfrm>
            <a:off x="0" y="5573088"/>
            <a:ext cx="1417834" cy="1284912"/>
          </a:xfrm>
          <a:prstGeom prst="rect">
            <a:avLst/>
          </a:prstGeom>
          <a:noFill/>
          <a:ln>
            <a:noFill/>
          </a:ln>
        </p:spPr>
      </p:pic>
      <p:pic>
        <p:nvPicPr>
          <p:cNvPr id="461" name="Google Shape;461;p96"/>
          <p:cNvPicPr preferRelativeResize="0"/>
          <p:nvPr/>
        </p:nvPicPr>
        <p:blipFill rotWithShape="1">
          <a:blip r:embed="rId4">
            <a:alphaModFix/>
          </a:blip>
          <a:srcRect b="0" l="0" r="0" t="0"/>
          <a:stretch/>
        </p:blipFill>
        <p:spPr>
          <a:xfrm>
            <a:off x="8940800" y="1685903"/>
            <a:ext cx="2815590" cy="1810022"/>
          </a:xfrm>
          <a:prstGeom prst="rect">
            <a:avLst/>
          </a:prstGeom>
          <a:noFill/>
          <a:ln>
            <a:noFill/>
          </a:ln>
        </p:spPr>
      </p:pic>
      <p:pic>
        <p:nvPicPr>
          <p:cNvPr id="462" name="Google Shape;462;p96"/>
          <p:cNvPicPr preferRelativeResize="0"/>
          <p:nvPr/>
        </p:nvPicPr>
        <p:blipFill rotWithShape="1">
          <a:blip r:embed="rId5">
            <a:alphaModFix/>
          </a:blip>
          <a:srcRect b="0" l="0" r="0" t="0"/>
          <a:stretch/>
        </p:blipFill>
        <p:spPr>
          <a:xfrm>
            <a:off x="8863432" y="284797"/>
            <a:ext cx="2892958" cy="1291499"/>
          </a:xfrm>
          <a:prstGeom prst="rect">
            <a:avLst/>
          </a:prstGeom>
          <a:noFill/>
          <a:ln>
            <a:noFill/>
          </a:ln>
        </p:spPr>
      </p:pic>
      <p:pic>
        <p:nvPicPr>
          <p:cNvPr id="463" name="Google Shape;463;p96"/>
          <p:cNvPicPr preferRelativeResize="0"/>
          <p:nvPr/>
        </p:nvPicPr>
        <p:blipFill rotWithShape="1">
          <a:blip r:embed="rId6">
            <a:alphaModFix/>
          </a:blip>
          <a:srcRect b="0" l="0" r="0" t="0"/>
          <a:stretch/>
        </p:blipFill>
        <p:spPr>
          <a:xfrm>
            <a:off x="8792159" y="3495925"/>
            <a:ext cx="3332480" cy="3140683"/>
          </a:xfrm>
          <a:prstGeom prst="rect">
            <a:avLst/>
          </a:prstGeom>
          <a:noFill/>
          <a:ln>
            <a:noFill/>
          </a:ln>
        </p:spPr>
      </p:pic>
      <p:sp>
        <p:nvSpPr>
          <p:cNvPr id="464" name="Google Shape;464;p96"/>
          <p:cNvSpPr/>
          <p:nvPr/>
        </p:nvSpPr>
        <p:spPr>
          <a:xfrm>
            <a:off x="1417834" y="6328831"/>
            <a:ext cx="3028393"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sng" cap="none" strike="noStrike">
                <a:solidFill>
                  <a:srgbClr val="000000"/>
                </a:solidFill>
                <a:latin typeface="Arial"/>
                <a:ea typeface="Arial"/>
                <a:cs typeface="Arial"/>
                <a:sym typeface="Arial"/>
                <a:hlinkClick r:id="rId7">
                  <a:extLst>
                    <a:ext uri="{A12FA001-AC4F-418D-AE19-62706E023703}">
                      <ahyp:hlinkClr val="tx"/>
                    </a:ext>
                  </a:extLst>
                </a:hlinkClick>
              </a:rPr>
              <a:t>https://libvirt.org/formatdomain.html</a:t>
            </a:r>
            <a:r>
              <a:rPr b="0" i="0" lang="en-US"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465" name="Google Shape;465;p96"/>
          <p:cNvSpPr/>
          <p:nvPr/>
        </p:nvSpPr>
        <p:spPr>
          <a:xfrm>
            <a:off x="1497190" y="1576296"/>
            <a:ext cx="6096000" cy="461664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FF0000"/>
                </a:solidFill>
                <a:latin typeface="Arial"/>
                <a:ea typeface="Arial"/>
                <a:cs typeface="Arial"/>
                <a:sym typeface="Arial"/>
              </a:rPr>
              <a:t>&lt;domain type='kvm'&gt;</a:t>
            </a:r>
            <a:endParaRPr/>
          </a:p>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  </a:t>
            </a:r>
            <a:r>
              <a:rPr b="0" i="0" lang="en-US" sz="1400" u="none" cap="none" strike="noStrike">
                <a:solidFill>
                  <a:srgbClr val="00B0F0"/>
                </a:solidFill>
                <a:latin typeface="Arial"/>
                <a:ea typeface="Arial"/>
                <a:cs typeface="Arial"/>
                <a:sym typeface="Arial"/>
              </a:rPr>
              <a:t>&lt;name&gt;</a:t>
            </a:r>
            <a:r>
              <a:rPr b="0" i="0" lang="en-US" sz="1400" u="none" cap="none" strike="noStrike">
                <a:solidFill>
                  <a:srgbClr val="000000"/>
                </a:solidFill>
                <a:latin typeface="Arial"/>
                <a:ea typeface="Arial"/>
                <a:cs typeface="Arial"/>
                <a:sym typeface="Arial"/>
              </a:rPr>
              <a:t>my-vm</a:t>
            </a:r>
            <a:r>
              <a:rPr b="0" i="0" lang="en-US" sz="1400" u="none" cap="none" strike="noStrike">
                <a:solidFill>
                  <a:srgbClr val="00B0F0"/>
                </a:solidFill>
                <a:latin typeface="Arial"/>
                <a:ea typeface="Arial"/>
                <a:cs typeface="Arial"/>
                <a:sym typeface="Arial"/>
              </a:rPr>
              <a:t>&lt;/name&gt;</a:t>
            </a:r>
            <a:endParaRPr/>
          </a:p>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  </a:t>
            </a:r>
            <a:r>
              <a:rPr b="0" i="0" lang="en-US" sz="1400" u="none" cap="none" strike="noStrike">
                <a:solidFill>
                  <a:srgbClr val="00B0F0"/>
                </a:solidFill>
                <a:latin typeface="Arial"/>
                <a:ea typeface="Arial"/>
                <a:cs typeface="Arial"/>
                <a:sym typeface="Arial"/>
              </a:rPr>
              <a:t>&lt;memory unit='MiB'&gt;</a:t>
            </a:r>
            <a:r>
              <a:rPr b="0" i="0" lang="en-US" sz="1400" u="none" cap="none" strike="noStrike">
                <a:solidFill>
                  <a:srgbClr val="000000"/>
                </a:solidFill>
                <a:latin typeface="Arial"/>
                <a:ea typeface="Arial"/>
                <a:cs typeface="Arial"/>
                <a:sym typeface="Arial"/>
              </a:rPr>
              <a:t>1024</a:t>
            </a:r>
            <a:r>
              <a:rPr b="0" i="0" lang="en-US" sz="1400" u="none" cap="none" strike="noStrike">
                <a:solidFill>
                  <a:srgbClr val="00B0F0"/>
                </a:solidFill>
                <a:latin typeface="Arial"/>
                <a:ea typeface="Arial"/>
                <a:cs typeface="Arial"/>
                <a:sym typeface="Arial"/>
              </a:rPr>
              <a:t>&lt;/memory&gt;</a:t>
            </a:r>
            <a:endParaRPr/>
          </a:p>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  </a:t>
            </a:r>
            <a:r>
              <a:rPr b="0" i="0" lang="en-US" sz="1400" u="none" cap="none" strike="noStrike">
                <a:solidFill>
                  <a:srgbClr val="00B0F0"/>
                </a:solidFill>
                <a:latin typeface="Arial"/>
                <a:ea typeface="Arial"/>
                <a:cs typeface="Arial"/>
                <a:sym typeface="Arial"/>
              </a:rPr>
              <a:t>&lt;vcpu&gt;</a:t>
            </a:r>
            <a:r>
              <a:rPr b="0" i="0" lang="en-US" sz="1400" u="none" cap="none" strike="noStrike">
                <a:solidFill>
                  <a:srgbClr val="000000"/>
                </a:solidFill>
                <a:latin typeface="Arial"/>
                <a:ea typeface="Arial"/>
                <a:cs typeface="Arial"/>
                <a:sym typeface="Arial"/>
              </a:rPr>
              <a:t>1</a:t>
            </a:r>
            <a:r>
              <a:rPr b="0" i="0" lang="en-US" sz="1400" u="none" cap="none" strike="noStrike">
                <a:solidFill>
                  <a:srgbClr val="00B0F0"/>
                </a:solidFill>
                <a:latin typeface="Arial"/>
                <a:ea typeface="Arial"/>
                <a:cs typeface="Arial"/>
                <a:sym typeface="Arial"/>
              </a:rPr>
              <a:t>&lt;/vcpu&gt;</a:t>
            </a:r>
            <a:endParaRPr/>
          </a:p>
          <a:p>
            <a:pPr indent="0" lvl="0" marL="0" marR="0" rtl="0" algn="l">
              <a:lnSpc>
                <a:spcPct val="100000"/>
              </a:lnSpc>
              <a:spcBef>
                <a:spcPts val="0"/>
              </a:spcBef>
              <a:spcAft>
                <a:spcPts val="0"/>
              </a:spcAft>
              <a:buNone/>
            </a:pPr>
            <a:r>
              <a:rPr b="0" i="0" lang="en-US" sz="1400" u="none" cap="none" strike="noStrike">
                <a:solidFill>
                  <a:srgbClr val="00B050"/>
                </a:solidFill>
                <a:latin typeface="Arial"/>
                <a:ea typeface="Arial"/>
                <a:cs typeface="Arial"/>
                <a:sym typeface="Arial"/>
              </a:rPr>
              <a:t>  &lt;os&gt;</a:t>
            </a:r>
            <a:endParaRPr/>
          </a:p>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    </a:t>
            </a:r>
            <a:r>
              <a:rPr b="0" i="0" lang="en-US" sz="1400" u="none" cap="none" strike="noStrike">
                <a:solidFill>
                  <a:srgbClr val="00B0F0"/>
                </a:solidFill>
                <a:latin typeface="Arial"/>
                <a:ea typeface="Arial"/>
                <a:cs typeface="Arial"/>
                <a:sym typeface="Arial"/>
              </a:rPr>
              <a:t>&lt;type arch='x86_64'&gt;</a:t>
            </a:r>
            <a:r>
              <a:rPr b="0" i="0" lang="en-US" sz="1400" u="none" cap="none" strike="noStrike">
                <a:solidFill>
                  <a:srgbClr val="000000"/>
                </a:solidFill>
                <a:latin typeface="Arial"/>
                <a:ea typeface="Arial"/>
                <a:cs typeface="Arial"/>
                <a:sym typeface="Arial"/>
              </a:rPr>
              <a:t>hvm</a:t>
            </a:r>
            <a:r>
              <a:rPr b="0" i="0" lang="en-US" sz="1400" u="none" cap="none" strike="noStrike">
                <a:solidFill>
                  <a:srgbClr val="00B0F0"/>
                </a:solidFill>
                <a:latin typeface="Arial"/>
                <a:ea typeface="Arial"/>
                <a:cs typeface="Arial"/>
                <a:sym typeface="Arial"/>
              </a:rPr>
              <a:t>&lt;/type&gt;</a:t>
            </a:r>
            <a:endParaRPr/>
          </a:p>
          <a:p>
            <a:pPr indent="0" lvl="0" marL="0" marR="0" rtl="0" algn="l">
              <a:lnSpc>
                <a:spcPct val="100000"/>
              </a:lnSpc>
              <a:spcBef>
                <a:spcPts val="0"/>
              </a:spcBef>
              <a:spcAft>
                <a:spcPts val="0"/>
              </a:spcAft>
              <a:buNone/>
            </a:pPr>
            <a:r>
              <a:rPr b="0" i="0" lang="en-US" sz="1400" u="none" cap="none" strike="noStrike">
                <a:solidFill>
                  <a:srgbClr val="00B050"/>
                </a:solidFill>
                <a:latin typeface="Arial"/>
                <a:ea typeface="Arial"/>
                <a:cs typeface="Arial"/>
                <a:sym typeface="Arial"/>
              </a:rPr>
              <a:t>  &lt;/os&gt;</a:t>
            </a:r>
            <a:endParaRPr/>
          </a:p>
          <a:p>
            <a:pPr indent="0" lvl="0" marL="0" marR="0" rtl="0" algn="l">
              <a:lnSpc>
                <a:spcPct val="100000"/>
              </a:lnSpc>
              <a:spcBef>
                <a:spcPts val="0"/>
              </a:spcBef>
              <a:spcAft>
                <a:spcPts val="0"/>
              </a:spcAft>
              <a:buNone/>
            </a:pPr>
            <a:r>
              <a:rPr b="0" i="0" lang="en-US" sz="1400" u="none" cap="none" strike="noStrike">
                <a:solidFill>
                  <a:srgbClr val="00B050"/>
                </a:solidFill>
                <a:latin typeface="Arial"/>
                <a:ea typeface="Arial"/>
                <a:cs typeface="Arial"/>
                <a:sym typeface="Arial"/>
              </a:rPr>
              <a:t>  &lt;devices&gt;</a:t>
            </a:r>
            <a:endParaRPr/>
          </a:p>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    </a:t>
            </a:r>
            <a:r>
              <a:rPr b="0" i="0" lang="en-US" sz="1400" u="none" cap="none" strike="noStrike">
                <a:solidFill>
                  <a:srgbClr val="7030A0"/>
                </a:solidFill>
                <a:latin typeface="Arial"/>
                <a:ea typeface="Arial"/>
                <a:cs typeface="Arial"/>
                <a:sym typeface="Arial"/>
              </a:rPr>
              <a:t>&lt;disk type='file' device='disk'&gt;</a:t>
            </a:r>
            <a:endParaRPr/>
          </a:p>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      &lt;source file='/var/lib/libvirt/images/my-vm.qcow2'/&gt;</a:t>
            </a:r>
            <a:endParaRPr/>
          </a:p>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      &lt;target dev='vda' bus='virtio'/&gt;</a:t>
            </a:r>
            <a:endParaRPr/>
          </a:p>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    </a:t>
            </a:r>
            <a:r>
              <a:rPr b="0" i="0" lang="en-US" sz="1400" u="none" cap="none" strike="noStrike">
                <a:solidFill>
                  <a:srgbClr val="7030A0"/>
                </a:solidFill>
                <a:latin typeface="Arial"/>
                <a:ea typeface="Arial"/>
                <a:cs typeface="Arial"/>
                <a:sym typeface="Arial"/>
              </a:rPr>
              <a:t>&lt;/disk&gt;</a:t>
            </a:r>
            <a:endParaRPr/>
          </a:p>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    </a:t>
            </a:r>
            <a:r>
              <a:rPr b="0" i="0" lang="en-US" sz="1400" u="none" cap="none" strike="noStrike">
                <a:solidFill>
                  <a:srgbClr val="7030A0"/>
                </a:solidFill>
                <a:latin typeface="Arial"/>
                <a:ea typeface="Arial"/>
                <a:cs typeface="Arial"/>
                <a:sym typeface="Arial"/>
              </a:rPr>
              <a:t>&lt;interface type='network'&gt;</a:t>
            </a:r>
            <a:endParaRPr/>
          </a:p>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      &lt;source network='default'/&gt;</a:t>
            </a:r>
            <a:endParaRPr/>
          </a:p>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    </a:t>
            </a:r>
            <a:r>
              <a:rPr b="0" i="0" lang="en-US" sz="1400" u="none" cap="none" strike="noStrike">
                <a:solidFill>
                  <a:srgbClr val="7030A0"/>
                </a:solidFill>
                <a:latin typeface="Arial"/>
                <a:ea typeface="Arial"/>
                <a:cs typeface="Arial"/>
                <a:sym typeface="Arial"/>
              </a:rPr>
              <a:t>&lt;/interface&gt;</a:t>
            </a:r>
            <a:endParaRPr/>
          </a:p>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    &lt;graphics type='vnc' port='-1' autoport='yes'/&gt;</a:t>
            </a:r>
            <a:endParaRPr/>
          </a:p>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    </a:t>
            </a:r>
            <a:r>
              <a:rPr b="0" i="0" lang="en-US" sz="1400" u="none" cap="none" strike="noStrike">
                <a:solidFill>
                  <a:srgbClr val="7030A0"/>
                </a:solidFill>
                <a:latin typeface="Arial"/>
                <a:ea typeface="Arial"/>
                <a:cs typeface="Arial"/>
                <a:sym typeface="Arial"/>
              </a:rPr>
              <a:t>&lt;console type='pty'&gt;</a:t>
            </a:r>
            <a:endParaRPr/>
          </a:p>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      &lt;target type='serial' port='0'/&gt;</a:t>
            </a:r>
            <a:endParaRPr/>
          </a:p>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    </a:t>
            </a:r>
            <a:r>
              <a:rPr b="0" i="0" lang="en-US" sz="1400" u="none" cap="none" strike="noStrike">
                <a:solidFill>
                  <a:srgbClr val="7030A0"/>
                </a:solidFill>
                <a:latin typeface="Arial"/>
                <a:ea typeface="Arial"/>
                <a:cs typeface="Arial"/>
                <a:sym typeface="Arial"/>
              </a:rPr>
              <a:t>&lt;/console&gt;</a:t>
            </a:r>
            <a:endParaRPr/>
          </a:p>
          <a:p>
            <a:pPr indent="0" lvl="0" marL="0" marR="0" rtl="0" algn="l">
              <a:lnSpc>
                <a:spcPct val="100000"/>
              </a:lnSpc>
              <a:spcBef>
                <a:spcPts val="0"/>
              </a:spcBef>
              <a:spcAft>
                <a:spcPts val="0"/>
              </a:spcAft>
              <a:buNone/>
            </a:pPr>
            <a:r>
              <a:rPr b="0" i="0" lang="en-US" sz="1400" u="none" cap="none" strike="noStrike">
                <a:solidFill>
                  <a:srgbClr val="00B050"/>
                </a:solidFill>
                <a:latin typeface="Arial"/>
                <a:ea typeface="Arial"/>
                <a:cs typeface="Arial"/>
                <a:sym typeface="Arial"/>
              </a:rPr>
              <a:t>  &lt;/devices&gt;</a:t>
            </a:r>
            <a:endParaRPr/>
          </a:p>
          <a:p>
            <a:pPr indent="0" lvl="0" marL="0" marR="0" rtl="0" algn="l">
              <a:lnSpc>
                <a:spcPct val="100000"/>
              </a:lnSpc>
              <a:spcBef>
                <a:spcPts val="0"/>
              </a:spcBef>
              <a:spcAft>
                <a:spcPts val="0"/>
              </a:spcAft>
              <a:buNone/>
            </a:pPr>
            <a:r>
              <a:rPr b="0" i="0" lang="en-US" sz="1400" u="none" cap="none" strike="noStrike">
                <a:solidFill>
                  <a:srgbClr val="FF0000"/>
                </a:solidFill>
                <a:latin typeface="Arial"/>
                <a:ea typeface="Arial"/>
                <a:cs typeface="Arial"/>
                <a:sym typeface="Arial"/>
              </a:rPr>
              <a:t>&lt;/domain&gt;</a:t>
            </a:r>
            <a:endParaRPr/>
          </a:p>
        </p:txBody>
      </p:sp>
      <p:sp>
        <p:nvSpPr>
          <p:cNvPr id="466" name="Google Shape;466;p96"/>
          <p:cNvSpPr/>
          <p:nvPr/>
        </p:nvSpPr>
        <p:spPr>
          <a:xfrm>
            <a:off x="1417834" y="1108243"/>
            <a:ext cx="1920719"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000" u="none" cap="none" strike="noStrike">
                <a:solidFill>
                  <a:srgbClr val="000000"/>
                </a:solidFill>
                <a:latin typeface="Arial"/>
                <a:ea typeface="Arial"/>
                <a:cs typeface="Arial"/>
                <a:sym typeface="Arial"/>
              </a:rPr>
              <a:t>vm-config.xml</a:t>
            </a:r>
            <a:endParaRPr b="1" i="0" sz="2000" u="none" cap="none" strike="noStrike">
              <a:solidFill>
                <a:srgbClr val="000000"/>
              </a:solidFill>
              <a:latin typeface="Arial"/>
              <a:ea typeface="Arial"/>
              <a:cs typeface="Arial"/>
              <a:sym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0" name="Shape 470"/>
        <p:cNvGrpSpPr/>
        <p:nvPr/>
      </p:nvGrpSpPr>
      <p:grpSpPr>
        <a:xfrm>
          <a:off x="0" y="0"/>
          <a:ext cx="0" cy="0"/>
          <a:chOff x="0" y="0"/>
          <a:chExt cx="0" cy="0"/>
        </a:xfrm>
      </p:grpSpPr>
      <p:sp>
        <p:nvSpPr>
          <p:cNvPr id="471" name="Google Shape;471;p97"/>
          <p:cNvSpPr txBox="1"/>
          <p:nvPr>
            <p:ph type="title"/>
          </p:nvPr>
        </p:nvSpPr>
        <p:spPr>
          <a:xfrm>
            <a:off x="152957" y="254430"/>
            <a:ext cx="5740400" cy="660083"/>
          </a:xfrm>
          <a:prstGeom prst="rect">
            <a:avLst/>
          </a:prstGeom>
          <a:noFill/>
          <a:ln>
            <a:noFill/>
          </a:ln>
        </p:spPr>
        <p:txBody>
          <a:bodyPr anchorCtr="0" anchor="t" bIns="121850" lIns="121850" spcFirstLastPara="1" rIns="121850" wrap="square" tIns="121850">
            <a:noAutofit/>
          </a:bodyPr>
          <a:lstStyle/>
          <a:p>
            <a:pPr indent="0" lvl="0" marL="0" rtl="0" algn="l">
              <a:lnSpc>
                <a:spcPct val="100000"/>
              </a:lnSpc>
              <a:spcBef>
                <a:spcPts val="0"/>
              </a:spcBef>
              <a:spcAft>
                <a:spcPts val="0"/>
              </a:spcAft>
              <a:buClr>
                <a:srgbClr val="772953"/>
              </a:buClr>
              <a:buSzPts val="3000"/>
              <a:buFont typeface="Helvetica Neue"/>
              <a:buNone/>
            </a:pPr>
            <a:r>
              <a:rPr lang="en-US" sz="3200">
                <a:solidFill>
                  <a:srgbClr val="002060"/>
                </a:solidFill>
                <a:latin typeface="Arial"/>
                <a:ea typeface="Arial"/>
                <a:cs typeface="Arial"/>
                <a:sym typeface="Arial"/>
              </a:rPr>
              <a:t>KVM vs Virsh (Virtual Shell)</a:t>
            </a:r>
            <a:endParaRPr sz="3200">
              <a:solidFill>
                <a:srgbClr val="002060"/>
              </a:solidFill>
              <a:latin typeface="Arial"/>
              <a:ea typeface="Arial"/>
              <a:cs typeface="Arial"/>
              <a:sym typeface="Arial"/>
            </a:endParaRPr>
          </a:p>
        </p:txBody>
      </p:sp>
      <p:pic>
        <p:nvPicPr>
          <p:cNvPr descr="A picture containing drawing&#10;&#10;Description automatically generated" id="472" name="Google Shape;472;p97"/>
          <p:cNvPicPr preferRelativeResize="0"/>
          <p:nvPr/>
        </p:nvPicPr>
        <p:blipFill rotWithShape="1">
          <a:blip r:embed="rId3">
            <a:alphaModFix/>
          </a:blip>
          <a:srcRect b="0" l="0" r="0" t="0"/>
          <a:stretch/>
        </p:blipFill>
        <p:spPr>
          <a:xfrm>
            <a:off x="0" y="5573088"/>
            <a:ext cx="1417834" cy="1284912"/>
          </a:xfrm>
          <a:prstGeom prst="rect">
            <a:avLst/>
          </a:prstGeom>
          <a:noFill/>
          <a:ln>
            <a:noFill/>
          </a:ln>
        </p:spPr>
      </p:pic>
      <p:graphicFrame>
        <p:nvGraphicFramePr>
          <p:cNvPr id="473" name="Google Shape;473;p97"/>
          <p:cNvGraphicFramePr/>
          <p:nvPr/>
        </p:nvGraphicFramePr>
        <p:xfrm>
          <a:off x="152957" y="1107554"/>
          <a:ext cx="3000000" cy="3000000"/>
        </p:xfrm>
        <a:graphic>
          <a:graphicData uri="http://schemas.openxmlformats.org/drawingml/2006/table">
            <a:tbl>
              <a:tblPr bandRow="1" firstRow="1">
                <a:noFill/>
                <a:tableStyleId>{691CAE22-4E39-4A97-993C-E4898C9A84CC}</a:tableStyleId>
              </a:tblPr>
              <a:tblGrid>
                <a:gridCol w="1249675"/>
                <a:gridCol w="3543300"/>
                <a:gridCol w="3771900"/>
              </a:tblGrid>
              <a:tr h="370850">
                <a:tc>
                  <a:txBody>
                    <a:bodyPr/>
                    <a:lstStyle/>
                    <a:p>
                      <a:pPr indent="0" lvl="0" marL="0" marR="0" rtl="0" algn="l">
                        <a:lnSpc>
                          <a:spcPct val="100000"/>
                        </a:lnSpc>
                        <a:spcBef>
                          <a:spcPts val="0"/>
                        </a:spcBef>
                        <a:spcAft>
                          <a:spcPts val="0"/>
                        </a:spcAft>
                        <a:buNone/>
                      </a:pPr>
                      <a:r>
                        <a:t/>
                      </a:r>
                      <a:endParaRPr sz="14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US" sz="1800" u="none" cap="none" strike="noStrike"/>
                        <a:t>KVM</a:t>
                      </a:r>
                      <a:endParaRPr sz="18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US" sz="1800" u="none" cap="none" strike="noStrike"/>
                        <a:t>Virsh</a:t>
                      </a:r>
                      <a:endParaRPr sz="18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70850">
                <a:tc>
                  <a:txBody>
                    <a:bodyPr/>
                    <a:lstStyle/>
                    <a:p>
                      <a:pPr indent="0" lvl="0" marL="0" marR="0" rtl="0" algn="l">
                        <a:lnSpc>
                          <a:spcPct val="100000"/>
                        </a:lnSpc>
                        <a:spcBef>
                          <a:spcPts val="0"/>
                        </a:spcBef>
                        <a:spcAft>
                          <a:spcPts val="0"/>
                        </a:spcAft>
                        <a:buNone/>
                      </a:pPr>
                      <a:r>
                        <a:rPr b="1" lang="en-US" sz="1400" u="none" cap="none" strike="noStrike">
                          <a:latin typeface="Arial"/>
                          <a:ea typeface="Arial"/>
                          <a:cs typeface="Arial"/>
                          <a:sym typeface="Arial"/>
                        </a:rPr>
                        <a:t>Type</a:t>
                      </a:r>
                      <a:endParaRPr b="1" sz="1400" u="none" cap="none" strike="noStrike">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US" sz="1400" u="none" cap="none" strike="noStrike">
                          <a:latin typeface="Arial"/>
                          <a:ea typeface="Arial"/>
                          <a:cs typeface="Arial"/>
                          <a:sym typeface="Arial"/>
                        </a:rPr>
                        <a:t>Low-level kernel virtualization module</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US" sz="1400" u="none" cap="none" strike="noStrike">
                          <a:latin typeface="Arial"/>
                          <a:ea typeface="Arial"/>
                          <a:cs typeface="Arial"/>
                          <a:sym typeface="Arial"/>
                        </a:rPr>
                        <a:t>High-level CLI management tool</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70850">
                <a:tc>
                  <a:txBody>
                    <a:bodyPr/>
                    <a:lstStyle/>
                    <a:p>
                      <a:pPr indent="0" lvl="0" marL="0" marR="0" rtl="0" algn="l">
                        <a:lnSpc>
                          <a:spcPct val="100000"/>
                        </a:lnSpc>
                        <a:spcBef>
                          <a:spcPts val="0"/>
                        </a:spcBef>
                        <a:spcAft>
                          <a:spcPts val="0"/>
                        </a:spcAft>
                        <a:buNone/>
                      </a:pPr>
                      <a:r>
                        <a:rPr b="1" lang="en-US" sz="1400" u="none" cap="none" strike="noStrike">
                          <a:latin typeface="Arial"/>
                          <a:ea typeface="Arial"/>
                          <a:cs typeface="Arial"/>
                          <a:sym typeface="Arial"/>
                        </a:rPr>
                        <a:t>Role</a:t>
                      </a:r>
                      <a:endParaRPr b="1" sz="1400" u="none" cap="none" strike="noStrike">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US" sz="1400" u="none" cap="none" strike="noStrike">
                          <a:latin typeface="Arial"/>
                          <a:ea typeface="Arial"/>
                          <a:cs typeface="Arial"/>
                          <a:sym typeface="Arial"/>
                        </a:rPr>
                        <a:t>Provides HW-accelerated virtualization</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US" sz="1400" u="none" cap="none" strike="noStrike">
                          <a:latin typeface="Arial"/>
                          <a:ea typeface="Arial"/>
                          <a:cs typeface="Arial"/>
                          <a:sym typeface="Arial"/>
                        </a:rPr>
                        <a:t>Manages VMs via libvirt</a:t>
                      </a:r>
                      <a:endParaRPr sz="1400" u="none" cap="none" strike="noStrike">
                        <a:latin typeface="Arial"/>
                        <a:ea typeface="Arial"/>
                        <a:cs typeface="Arial"/>
                        <a:sym typeface="Arial"/>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70850">
                <a:tc>
                  <a:txBody>
                    <a:bodyPr/>
                    <a:lstStyle/>
                    <a:p>
                      <a:pPr indent="0" lvl="0" marL="0" marR="0" rtl="0" algn="l">
                        <a:lnSpc>
                          <a:spcPct val="100000"/>
                        </a:lnSpc>
                        <a:spcBef>
                          <a:spcPts val="0"/>
                        </a:spcBef>
                        <a:spcAft>
                          <a:spcPts val="0"/>
                        </a:spcAft>
                        <a:buNone/>
                      </a:pPr>
                      <a:r>
                        <a:rPr b="1" lang="en-US" sz="1400" u="none" cap="none" strike="noStrike">
                          <a:latin typeface="Arial"/>
                          <a:ea typeface="Arial"/>
                          <a:cs typeface="Arial"/>
                          <a:sym typeface="Arial"/>
                        </a:rPr>
                        <a:t>Interface</a:t>
                      </a:r>
                      <a:endParaRPr b="1" sz="1400" u="none" cap="none" strike="noStrike">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US" sz="1400" u="none" cap="none" strike="noStrike">
                          <a:latin typeface="Arial"/>
                          <a:ea typeface="Arial"/>
                          <a:cs typeface="Arial"/>
                          <a:sym typeface="Arial"/>
                        </a:rPr>
                        <a:t>No direct CLI; requires QEMU to interact</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US" sz="1400" u="none" cap="none" strike="noStrike">
                          <a:latin typeface="Arial"/>
                          <a:ea typeface="Arial"/>
                          <a:cs typeface="Arial"/>
                          <a:sym typeface="Arial"/>
                        </a:rPr>
                        <a:t>Command-line tool for managing VMs</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70850">
                <a:tc>
                  <a:txBody>
                    <a:bodyPr/>
                    <a:lstStyle/>
                    <a:p>
                      <a:pPr indent="0" lvl="0" marL="0" marR="0" rtl="0" algn="l">
                        <a:lnSpc>
                          <a:spcPct val="100000"/>
                        </a:lnSpc>
                        <a:spcBef>
                          <a:spcPts val="0"/>
                        </a:spcBef>
                        <a:spcAft>
                          <a:spcPts val="0"/>
                        </a:spcAft>
                        <a:buNone/>
                      </a:pPr>
                      <a:r>
                        <a:rPr b="1" lang="en-US" sz="1400" u="none" cap="none" strike="noStrike">
                          <a:latin typeface="Arial"/>
                          <a:ea typeface="Arial"/>
                          <a:cs typeface="Arial"/>
                          <a:sym typeface="Arial"/>
                        </a:rPr>
                        <a:t>Dependency</a:t>
                      </a:r>
                      <a:endParaRPr b="1" sz="1400" u="none" cap="none" strike="noStrike">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US" sz="1400" u="none" cap="none" strike="noStrike">
                          <a:latin typeface="Arial"/>
                          <a:ea typeface="Arial"/>
                          <a:cs typeface="Arial"/>
                          <a:sym typeface="Arial"/>
                        </a:rPr>
                        <a:t>Part of the Linux kernel</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US" sz="1400" u="none" cap="none" strike="noStrike">
                          <a:latin typeface="Arial"/>
                          <a:ea typeface="Arial"/>
                          <a:cs typeface="Arial"/>
                          <a:sym typeface="Arial"/>
                        </a:rPr>
                        <a:t>Depends on the </a:t>
                      </a:r>
                      <a:r>
                        <a:rPr b="1" lang="en-US" sz="1400" u="none" cap="none" strike="noStrike">
                          <a:latin typeface="Arial"/>
                          <a:ea typeface="Arial"/>
                          <a:cs typeface="Arial"/>
                          <a:sym typeface="Arial"/>
                        </a:rPr>
                        <a:t>libvirt</a:t>
                      </a:r>
                      <a:r>
                        <a:rPr lang="en-US" sz="1400" u="none" cap="none" strike="noStrike">
                          <a:latin typeface="Arial"/>
                          <a:ea typeface="Arial"/>
                          <a:cs typeface="Arial"/>
                          <a:sym typeface="Arial"/>
                        </a:rPr>
                        <a:t> library</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70850">
                <a:tc>
                  <a:txBody>
                    <a:bodyPr/>
                    <a:lstStyle/>
                    <a:p>
                      <a:pPr indent="0" lvl="0" marL="0" marR="0" rtl="0" algn="l">
                        <a:lnSpc>
                          <a:spcPct val="100000"/>
                        </a:lnSpc>
                        <a:spcBef>
                          <a:spcPts val="0"/>
                        </a:spcBef>
                        <a:spcAft>
                          <a:spcPts val="0"/>
                        </a:spcAft>
                        <a:buNone/>
                      </a:pPr>
                      <a:r>
                        <a:rPr b="1" lang="en-US" sz="1400" u="none" cap="none" strike="noStrike">
                          <a:latin typeface="Arial"/>
                          <a:ea typeface="Arial"/>
                          <a:cs typeface="Arial"/>
                          <a:sym typeface="Arial"/>
                        </a:rPr>
                        <a:t>Hypervisors</a:t>
                      </a:r>
                      <a:endParaRPr b="1" sz="1400" u="none" cap="none" strike="noStrike">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US" sz="1400" u="none" cap="none" strike="noStrike">
                          <a:latin typeface="Arial"/>
                          <a:ea typeface="Arial"/>
                          <a:cs typeface="Arial"/>
                          <a:sym typeface="Arial"/>
                        </a:rPr>
                        <a:t>KVM is specific to Linux kernel</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US" sz="1400" u="none" cap="none" strike="noStrike">
                          <a:latin typeface="Arial"/>
                          <a:ea typeface="Arial"/>
                          <a:cs typeface="Arial"/>
                          <a:sym typeface="Arial"/>
                        </a:rPr>
                        <a:t>Supports multiple Hypervisors (KVM)</a:t>
                      </a:r>
                      <a:endParaRPr sz="1400" u="none" cap="none" strike="noStrike">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70850">
                <a:tc>
                  <a:txBody>
                    <a:bodyPr/>
                    <a:lstStyle/>
                    <a:p>
                      <a:pPr indent="0" lvl="0" marL="0" marR="0" rtl="0" algn="l">
                        <a:lnSpc>
                          <a:spcPct val="100000"/>
                        </a:lnSpc>
                        <a:spcBef>
                          <a:spcPts val="0"/>
                        </a:spcBef>
                        <a:spcAft>
                          <a:spcPts val="0"/>
                        </a:spcAft>
                        <a:buNone/>
                      </a:pPr>
                      <a:r>
                        <a:rPr b="1" lang="en-US" sz="1400" u="none" cap="none" strike="noStrike">
                          <a:latin typeface="Arial"/>
                          <a:ea typeface="Arial"/>
                          <a:cs typeface="Arial"/>
                          <a:sym typeface="Arial"/>
                        </a:rPr>
                        <a:t>VM MGMT</a:t>
                      </a:r>
                      <a:endParaRPr b="1" sz="1400" u="none" cap="none" strike="noStrike">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US" sz="1400" u="none" cap="none" strike="noStrike">
                          <a:latin typeface="Arial"/>
                          <a:ea typeface="Arial"/>
                          <a:cs typeface="Arial"/>
                          <a:sym typeface="Arial"/>
                        </a:rPr>
                        <a:t>Requires tools like QEMU to manage VMs</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US" sz="1400" u="none" cap="none" strike="noStrike">
                          <a:latin typeface="Arial"/>
                          <a:ea typeface="Arial"/>
                          <a:cs typeface="Arial"/>
                          <a:sym typeface="Arial"/>
                        </a:rPr>
                        <a:t>Provides commands to define/start/stop VMs</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70850">
                <a:tc>
                  <a:txBody>
                    <a:bodyPr/>
                    <a:lstStyle/>
                    <a:p>
                      <a:pPr indent="0" lvl="0" marL="0" marR="0" rtl="0" algn="l">
                        <a:lnSpc>
                          <a:spcPct val="100000"/>
                        </a:lnSpc>
                        <a:spcBef>
                          <a:spcPts val="0"/>
                        </a:spcBef>
                        <a:spcAft>
                          <a:spcPts val="0"/>
                        </a:spcAft>
                        <a:buNone/>
                      </a:pPr>
                      <a:r>
                        <a:rPr b="1" lang="en-US" sz="1400" u="none" cap="none" strike="noStrike">
                          <a:latin typeface="Arial"/>
                          <a:ea typeface="Arial"/>
                          <a:cs typeface="Arial"/>
                          <a:sym typeface="Arial"/>
                        </a:rPr>
                        <a:t>Example</a:t>
                      </a:r>
                      <a:endParaRPr b="1" sz="1400" u="none" cap="none" strike="noStrike">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US" sz="1400" u="none" cap="none" strike="noStrike">
                          <a:latin typeface="Arial"/>
                          <a:ea typeface="Arial"/>
                          <a:cs typeface="Arial"/>
                          <a:sym typeface="Arial"/>
                        </a:rPr>
                        <a:t>qemu-system-x86_64 -enable-kvm ...</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US" sz="1400" u="none" cap="none" strike="noStrike">
                          <a:latin typeface="Arial"/>
                          <a:ea typeface="Arial"/>
                          <a:cs typeface="Arial"/>
                          <a:sym typeface="Arial"/>
                        </a:rPr>
                        <a:t>virsh start my-vm</a:t>
                      </a:r>
                      <a:endParaRPr sz="1400" u="none" cap="none" strike="noStrike">
                        <a:latin typeface="Arial"/>
                        <a:ea typeface="Arial"/>
                        <a:cs typeface="Arial"/>
                        <a:sym typeface="Arial"/>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bl>
          </a:graphicData>
        </a:graphic>
      </p:graphicFrame>
      <p:pic>
        <p:nvPicPr>
          <p:cNvPr id="474" name="Google Shape;474;p97"/>
          <p:cNvPicPr preferRelativeResize="0"/>
          <p:nvPr/>
        </p:nvPicPr>
        <p:blipFill rotWithShape="1">
          <a:blip r:embed="rId4">
            <a:alphaModFix/>
          </a:blip>
          <a:srcRect b="0" l="0" r="0" t="0"/>
          <a:stretch/>
        </p:blipFill>
        <p:spPr>
          <a:xfrm>
            <a:off x="9077579" y="1107554"/>
            <a:ext cx="2884868" cy="1881926"/>
          </a:xfrm>
          <a:prstGeom prst="rect">
            <a:avLst/>
          </a:prstGeom>
          <a:noFill/>
          <a:ln>
            <a:noFill/>
          </a:ln>
        </p:spPr>
      </p:pic>
      <p:pic>
        <p:nvPicPr>
          <p:cNvPr id="475" name="Google Shape;475;p97"/>
          <p:cNvPicPr preferRelativeResize="0"/>
          <p:nvPr/>
        </p:nvPicPr>
        <p:blipFill rotWithShape="1">
          <a:blip r:embed="rId5">
            <a:alphaModFix/>
          </a:blip>
          <a:srcRect b="0" l="0" r="0" t="0"/>
          <a:stretch/>
        </p:blipFill>
        <p:spPr>
          <a:xfrm>
            <a:off x="8786047" y="2660564"/>
            <a:ext cx="3467932" cy="2311955"/>
          </a:xfrm>
          <a:prstGeom prst="rect">
            <a:avLst/>
          </a:prstGeom>
          <a:noFill/>
          <a:ln>
            <a:noFill/>
          </a:ln>
        </p:spPr>
      </p:pic>
      <p:grpSp>
        <p:nvGrpSpPr>
          <p:cNvPr id="476" name="Google Shape;476;p97"/>
          <p:cNvGrpSpPr/>
          <p:nvPr/>
        </p:nvGrpSpPr>
        <p:grpSpPr>
          <a:xfrm>
            <a:off x="7416999" y="4684375"/>
            <a:ext cx="4545448" cy="1885817"/>
            <a:chOff x="7416999" y="4684375"/>
            <a:chExt cx="4545448" cy="1885817"/>
          </a:xfrm>
        </p:grpSpPr>
        <p:pic>
          <p:nvPicPr>
            <p:cNvPr id="477" name="Google Shape;477;p97"/>
            <p:cNvPicPr preferRelativeResize="0"/>
            <p:nvPr/>
          </p:nvPicPr>
          <p:blipFill rotWithShape="1">
            <a:blip r:embed="rId6">
              <a:alphaModFix/>
            </a:blip>
            <a:srcRect b="0" l="0" r="0" t="0"/>
            <a:stretch/>
          </p:blipFill>
          <p:spPr>
            <a:xfrm>
              <a:off x="7416999" y="4684375"/>
              <a:ext cx="4545448" cy="1885817"/>
            </a:xfrm>
            <a:prstGeom prst="rect">
              <a:avLst/>
            </a:prstGeom>
            <a:noFill/>
            <a:ln>
              <a:noFill/>
            </a:ln>
          </p:spPr>
        </p:pic>
        <p:sp>
          <p:nvSpPr>
            <p:cNvPr id="478" name="Google Shape;478;p97"/>
            <p:cNvSpPr/>
            <p:nvPr/>
          </p:nvSpPr>
          <p:spPr>
            <a:xfrm>
              <a:off x="9530080" y="5567680"/>
              <a:ext cx="2432367" cy="5994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sp>
        <p:nvSpPr>
          <p:cNvPr id="483" name="Google Shape;483;p98"/>
          <p:cNvSpPr txBox="1"/>
          <p:nvPr>
            <p:ph type="title"/>
          </p:nvPr>
        </p:nvSpPr>
        <p:spPr>
          <a:xfrm>
            <a:off x="152957" y="254430"/>
            <a:ext cx="5740400" cy="660083"/>
          </a:xfrm>
          <a:prstGeom prst="rect">
            <a:avLst/>
          </a:prstGeom>
          <a:noFill/>
          <a:ln>
            <a:noFill/>
          </a:ln>
        </p:spPr>
        <p:txBody>
          <a:bodyPr anchorCtr="0" anchor="t" bIns="121850" lIns="121850" spcFirstLastPara="1" rIns="121850" wrap="square" tIns="121850">
            <a:noAutofit/>
          </a:bodyPr>
          <a:lstStyle/>
          <a:p>
            <a:pPr indent="0" lvl="0" marL="0" rtl="0" algn="l">
              <a:lnSpc>
                <a:spcPct val="100000"/>
              </a:lnSpc>
              <a:spcBef>
                <a:spcPts val="0"/>
              </a:spcBef>
              <a:spcAft>
                <a:spcPts val="0"/>
              </a:spcAft>
              <a:buClr>
                <a:srgbClr val="772953"/>
              </a:buClr>
              <a:buSzPts val="3000"/>
              <a:buFont typeface="Helvetica Neue"/>
              <a:buNone/>
            </a:pPr>
            <a:r>
              <a:rPr lang="en-US" sz="3200">
                <a:solidFill>
                  <a:srgbClr val="002060"/>
                </a:solidFill>
                <a:latin typeface="Arial"/>
                <a:ea typeface="Arial"/>
                <a:cs typeface="Arial"/>
                <a:sym typeface="Arial"/>
              </a:rPr>
              <a:t>Short Demo (Virsh)</a:t>
            </a:r>
            <a:endParaRPr sz="3200">
              <a:solidFill>
                <a:srgbClr val="002060"/>
              </a:solidFill>
              <a:latin typeface="Arial"/>
              <a:ea typeface="Arial"/>
              <a:cs typeface="Arial"/>
              <a:sym typeface="Arial"/>
            </a:endParaRPr>
          </a:p>
        </p:txBody>
      </p:sp>
      <p:pic>
        <p:nvPicPr>
          <p:cNvPr descr="A picture containing drawing&#10;&#10;Description automatically generated" id="484" name="Google Shape;484;p98"/>
          <p:cNvPicPr preferRelativeResize="0"/>
          <p:nvPr/>
        </p:nvPicPr>
        <p:blipFill rotWithShape="1">
          <a:blip r:embed="rId3">
            <a:alphaModFix/>
          </a:blip>
          <a:srcRect b="0" l="0" r="0" t="0"/>
          <a:stretch/>
        </p:blipFill>
        <p:spPr>
          <a:xfrm>
            <a:off x="0" y="5573088"/>
            <a:ext cx="1417834" cy="1284912"/>
          </a:xfrm>
          <a:prstGeom prst="rect">
            <a:avLst/>
          </a:prstGeom>
          <a:noFill/>
          <a:ln>
            <a:noFill/>
          </a:ln>
        </p:spPr>
      </p:pic>
      <p:pic>
        <p:nvPicPr>
          <p:cNvPr id="485" name="Google Shape;485;p98"/>
          <p:cNvPicPr preferRelativeResize="0"/>
          <p:nvPr/>
        </p:nvPicPr>
        <p:blipFill rotWithShape="1">
          <a:blip r:embed="rId4">
            <a:alphaModFix/>
          </a:blip>
          <a:srcRect b="0" l="0" r="0" t="0"/>
          <a:stretch/>
        </p:blipFill>
        <p:spPr>
          <a:xfrm>
            <a:off x="8818150" y="4859625"/>
            <a:ext cx="2892958" cy="1291499"/>
          </a:xfrm>
          <a:prstGeom prst="rect">
            <a:avLst/>
          </a:prstGeom>
          <a:noFill/>
          <a:ln>
            <a:noFill/>
          </a:ln>
        </p:spPr>
      </p:pic>
      <p:pic>
        <p:nvPicPr>
          <p:cNvPr id="486" name="Google Shape;486;p98"/>
          <p:cNvPicPr preferRelativeResize="0"/>
          <p:nvPr/>
        </p:nvPicPr>
        <p:blipFill rotWithShape="1">
          <a:blip r:embed="rId5">
            <a:alphaModFix/>
          </a:blip>
          <a:srcRect b="0" l="0" r="0" t="0"/>
          <a:stretch/>
        </p:blipFill>
        <p:spPr>
          <a:xfrm>
            <a:off x="8188960" y="424394"/>
            <a:ext cx="3671887" cy="2395333"/>
          </a:xfrm>
          <a:prstGeom prst="rect">
            <a:avLst/>
          </a:prstGeom>
          <a:noFill/>
          <a:ln>
            <a:noFill/>
          </a:ln>
        </p:spPr>
      </p:pic>
      <p:pic>
        <p:nvPicPr>
          <p:cNvPr id="487" name="Google Shape;487;p98"/>
          <p:cNvPicPr preferRelativeResize="0"/>
          <p:nvPr/>
        </p:nvPicPr>
        <p:blipFill rotWithShape="1">
          <a:blip r:embed="rId6">
            <a:alphaModFix/>
          </a:blip>
          <a:srcRect b="0" l="0" r="0" t="0"/>
          <a:stretch/>
        </p:blipFill>
        <p:spPr>
          <a:xfrm>
            <a:off x="8392915" y="2547670"/>
            <a:ext cx="3467932" cy="2311955"/>
          </a:xfrm>
          <a:prstGeom prst="rect">
            <a:avLst/>
          </a:prstGeom>
          <a:noFill/>
          <a:ln>
            <a:noFill/>
          </a:ln>
        </p:spPr>
      </p:pic>
      <p:sp>
        <p:nvSpPr>
          <p:cNvPr id="488" name="Google Shape;488;p98"/>
          <p:cNvSpPr/>
          <p:nvPr/>
        </p:nvSpPr>
        <p:spPr>
          <a:xfrm>
            <a:off x="920223" y="1258641"/>
            <a:ext cx="4704080" cy="397031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800" u="none" cap="none" strike="noStrike">
                <a:solidFill>
                  <a:srgbClr val="7030A0"/>
                </a:solidFill>
                <a:latin typeface="Arial"/>
                <a:ea typeface="Arial"/>
                <a:cs typeface="Arial"/>
                <a:sym typeface="Arial"/>
              </a:rPr>
              <a:t>$ nano alpine.xml</a:t>
            </a:r>
            <a:endParaRPr b="0" i="0" sz="1800" u="none" cap="none" strike="noStrike">
              <a:solidFill>
                <a:srgbClr val="7030A0"/>
              </a:solidFill>
              <a:latin typeface="Arial"/>
              <a:ea typeface="Arial"/>
              <a:cs typeface="Arial"/>
              <a:sym typeface="Arial"/>
            </a:endParaRPr>
          </a:p>
          <a:p>
            <a:pPr indent="0" lvl="0" marL="0" marR="0" rtl="0" algn="l">
              <a:lnSpc>
                <a:spcPct val="100000"/>
              </a:lnSpc>
              <a:spcBef>
                <a:spcPts val="0"/>
              </a:spcBef>
              <a:spcAft>
                <a:spcPts val="0"/>
              </a:spcAft>
              <a:buNone/>
            </a:pPr>
            <a:r>
              <a:rPr b="0" i="0" lang="en-US" sz="1800" u="none" cap="none" strike="noStrike">
                <a:solidFill>
                  <a:srgbClr val="7030A0"/>
                </a:solidFill>
                <a:latin typeface="Arial"/>
                <a:ea typeface="Arial"/>
                <a:cs typeface="Arial"/>
                <a:sym typeface="Arial"/>
              </a:rPr>
              <a:t>$ sudo virsh define alpine.xml</a:t>
            </a:r>
            <a:br>
              <a:rPr b="0" i="0" lang="en-US" sz="1800" u="none" cap="none" strike="noStrike">
                <a:solidFill>
                  <a:srgbClr val="7030A0"/>
                </a:solidFill>
                <a:latin typeface="Arial"/>
                <a:ea typeface="Arial"/>
                <a:cs typeface="Arial"/>
                <a:sym typeface="Arial"/>
              </a:rPr>
            </a:br>
            <a:r>
              <a:rPr b="0" i="0" lang="en-US" sz="1800" u="none" cap="none" strike="noStrike">
                <a:solidFill>
                  <a:srgbClr val="7030A0"/>
                </a:solidFill>
                <a:latin typeface="Arial"/>
                <a:ea typeface="Arial"/>
                <a:cs typeface="Arial"/>
                <a:sym typeface="Arial"/>
              </a:rPr>
              <a:t>$ sudo virsh start alpine-vm</a:t>
            </a:r>
            <a:br>
              <a:rPr b="0" i="0" lang="en-US" sz="1800" u="none" cap="none" strike="noStrike">
                <a:solidFill>
                  <a:srgbClr val="7030A0"/>
                </a:solidFill>
                <a:latin typeface="Arial"/>
                <a:ea typeface="Arial"/>
                <a:cs typeface="Arial"/>
                <a:sym typeface="Arial"/>
              </a:rPr>
            </a:br>
            <a:r>
              <a:rPr b="0" i="0" lang="en-US" sz="1800" u="none" cap="none" strike="noStrike">
                <a:solidFill>
                  <a:srgbClr val="7030A0"/>
                </a:solidFill>
                <a:latin typeface="Arial"/>
                <a:ea typeface="Arial"/>
                <a:cs typeface="Arial"/>
                <a:sym typeface="Arial"/>
              </a:rPr>
              <a:t>$ sudo virsh shutdown alpine-vm</a:t>
            </a:r>
            <a:br>
              <a:rPr b="0" i="0" lang="en-US" sz="1800" u="none" cap="none" strike="noStrike">
                <a:solidFill>
                  <a:srgbClr val="7030A0"/>
                </a:solidFill>
                <a:latin typeface="Arial"/>
                <a:ea typeface="Arial"/>
                <a:cs typeface="Arial"/>
                <a:sym typeface="Arial"/>
              </a:rPr>
            </a:br>
            <a:r>
              <a:rPr b="0" i="0" lang="en-US" sz="1800" u="none" cap="none" strike="noStrike">
                <a:solidFill>
                  <a:srgbClr val="7030A0"/>
                </a:solidFill>
                <a:latin typeface="Arial"/>
                <a:ea typeface="Arial"/>
                <a:cs typeface="Arial"/>
                <a:sym typeface="Arial"/>
              </a:rPr>
              <a:t>$ virsh list --all</a:t>
            </a:r>
            <a:br>
              <a:rPr b="0" i="0" lang="en-US" sz="1800" u="none" cap="none" strike="noStrike">
                <a:solidFill>
                  <a:srgbClr val="7030A0"/>
                </a:solidFill>
                <a:latin typeface="Arial"/>
                <a:ea typeface="Arial"/>
                <a:cs typeface="Arial"/>
                <a:sym typeface="Arial"/>
              </a:rPr>
            </a:br>
            <a:endParaRPr b="0" i="0" sz="1800" u="none" cap="none" strike="noStrike">
              <a:solidFill>
                <a:srgbClr val="7030A0"/>
              </a:solidFill>
              <a:latin typeface="Arial"/>
              <a:ea typeface="Arial"/>
              <a:cs typeface="Arial"/>
              <a:sym typeface="Arial"/>
            </a:endParaRPr>
          </a:p>
          <a:p>
            <a:pPr indent="0" lvl="0" marL="0" marR="0" rtl="0" algn="l">
              <a:lnSpc>
                <a:spcPct val="100000"/>
              </a:lnSpc>
              <a:spcBef>
                <a:spcPts val="0"/>
              </a:spcBef>
              <a:spcAft>
                <a:spcPts val="0"/>
              </a:spcAft>
              <a:buNone/>
            </a:pPr>
            <a:r>
              <a:rPr b="0" i="0" lang="en-US" sz="1800" u="none" cap="none" strike="noStrike">
                <a:solidFill>
                  <a:srgbClr val="7030A0"/>
                </a:solidFill>
                <a:latin typeface="Arial"/>
                <a:ea typeface="Arial"/>
                <a:cs typeface="Arial"/>
                <a:sym typeface="Arial"/>
              </a:rPr>
              <a:t>$ sudo virsh reboot alpine-vm</a:t>
            </a:r>
            <a:br>
              <a:rPr b="0" i="0" lang="en-US" sz="1800" u="none" cap="none" strike="noStrike">
                <a:solidFill>
                  <a:srgbClr val="7030A0"/>
                </a:solidFill>
                <a:latin typeface="Arial"/>
                <a:ea typeface="Arial"/>
                <a:cs typeface="Arial"/>
                <a:sym typeface="Arial"/>
              </a:rPr>
            </a:br>
            <a:r>
              <a:rPr b="0" i="0" lang="en-US" sz="1800" u="none" cap="none" strike="noStrike">
                <a:solidFill>
                  <a:srgbClr val="7030A0"/>
                </a:solidFill>
                <a:latin typeface="Arial"/>
                <a:ea typeface="Arial"/>
                <a:cs typeface="Arial"/>
                <a:sym typeface="Arial"/>
              </a:rPr>
              <a:t>$ sudo virsh destroy alpine-vm</a:t>
            </a:r>
            <a:endParaRPr b="0" i="0" sz="1800" u="none" cap="none" strike="noStrike">
              <a:solidFill>
                <a:srgbClr val="7030A0"/>
              </a:solidFill>
              <a:latin typeface="Arial"/>
              <a:ea typeface="Arial"/>
              <a:cs typeface="Arial"/>
              <a:sym typeface="Arial"/>
            </a:endParaRPr>
          </a:p>
          <a:p>
            <a:pPr indent="0" lvl="0" marL="0" marR="0" rtl="0" algn="l">
              <a:lnSpc>
                <a:spcPct val="100000"/>
              </a:lnSpc>
              <a:spcBef>
                <a:spcPts val="0"/>
              </a:spcBef>
              <a:spcAft>
                <a:spcPts val="0"/>
              </a:spcAft>
              <a:buNone/>
            </a:pPr>
            <a:r>
              <a:rPr b="0" i="0" lang="en-US" sz="1800" u="none" cap="none" strike="noStrike">
                <a:solidFill>
                  <a:srgbClr val="7030A0"/>
                </a:solidFill>
                <a:latin typeface="Arial"/>
                <a:ea typeface="Arial"/>
                <a:cs typeface="Arial"/>
                <a:sym typeface="Arial"/>
              </a:rPr>
              <a:t>$ sudo virsh start alpine-vm</a:t>
            </a:r>
            <a:br>
              <a:rPr b="0" i="0" lang="en-US" sz="1800" u="none" cap="none" strike="noStrike">
                <a:solidFill>
                  <a:srgbClr val="7030A0"/>
                </a:solidFill>
                <a:latin typeface="Arial"/>
                <a:ea typeface="Arial"/>
                <a:cs typeface="Arial"/>
                <a:sym typeface="Arial"/>
              </a:rPr>
            </a:br>
            <a:r>
              <a:rPr b="0" i="0" lang="en-US" sz="1800" u="none" cap="none" strike="noStrike">
                <a:solidFill>
                  <a:srgbClr val="7030A0"/>
                </a:solidFill>
                <a:latin typeface="Arial"/>
                <a:ea typeface="Arial"/>
                <a:cs typeface="Arial"/>
                <a:sym typeface="Arial"/>
              </a:rPr>
              <a:t>$ sudo virsh console alpine-vm</a:t>
            </a:r>
            <a:br>
              <a:rPr b="0" i="0" lang="en-US" sz="1800" u="none" cap="none" strike="noStrike">
                <a:solidFill>
                  <a:srgbClr val="7030A0"/>
                </a:solidFill>
                <a:latin typeface="Arial"/>
                <a:ea typeface="Arial"/>
                <a:cs typeface="Arial"/>
                <a:sym typeface="Arial"/>
              </a:rPr>
            </a:br>
            <a:endParaRPr b="0" i="0" sz="1800" u="none" cap="none" strike="noStrike">
              <a:solidFill>
                <a:srgbClr val="7030A0"/>
              </a:solidFill>
              <a:latin typeface="Arial"/>
              <a:ea typeface="Arial"/>
              <a:cs typeface="Arial"/>
              <a:sym typeface="Arial"/>
            </a:endParaRPr>
          </a:p>
          <a:p>
            <a:pPr indent="0" lvl="0" marL="0" marR="0" rtl="0" algn="l">
              <a:lnSpc>
                <a:spcPct val="100000"/>
              </a:lnSpc>
              <a:spcBef>
                <a:spcPts val="0"/>
              </a:spcBef>
              <a:spcAft>
                <a:spcPts val="0"/>
              </a:spcAft>
              <a:buNone/>
            </a:pPr>
            <a:r>
              <a:rPr b="0" i="0" lang="en-US" sz="1800" u="none" cap="none" strike="noStrike">
                <a:solidFill>
                  <a:srgbClr val="7030A0"/>
                </a:solidFill>
                <a:latin typeface="Arial"/>
                <a:ea typeface="Arial"/>
                <a:cs typeface="Arial"/>
                <a:sym typeface="Arial"/>
              </a:rPr>
              <a:t>$ sudo virsh net-edit default</a:t>
            </a:r>
            <a:br>
              <a:rPr b="0" i="0" lang="en-US" sz="1800" u="none" cap="none" strike="noStrike">
                <a:solidFill>
                  <a:srgbClr val="7030A0"/>
                </a:solidFill>
                <a:latin typeface="Arial"/>
                <a:ea typeface="Arial"/>
                <a:cs typeface="Arial"/>
                <a:sym typeface="Arial"/>
              </a:rPr>
            </a:br>
            <a:r>
              <a:rPr b="0" i="0" lang="en-US" sz="1800" u="none" cap="none" strike="noStrike">
                <a:solidFill>
                  <a:srgbClr val="7030A0"/>
                </a:solidFill>
                <a:latin typeface="Arial"/>
                <a:ea typeface="Arial"/>
                <a:cs typeface="Arial"/>
                <a:sym typeface="Arial"/>
              </a:rPr>
              <a:t>$ sudo virsh net-destroy default</a:t>
            </a:r>
            <a:br>
              <a:rPr b="0" i="0" lang="en-US" sz="1800" u="none" cap="none" strike="noStrike">
                <a:solidFill>
                  <a:srgbClr val="7030A0"/>
                </a:solidFill>
                <a:latin typeface="Arial"/>
                <a:ea typeface="Arial"/>
                <a:cs typeface="Arial"/>
                <a:sym typeface="Arial"/>
              </a:rPr>
            </a:br>
            <a:r>
              <a:rPr b="0" i="0" lang="en-US" sz="1800" u="none" cap="none" strike="noStrike">
                <a:solidFill>
                  <a:srgbClr val="7030A0"/>
                </a:solidFill>
                <a:latin typeface="Arial"/>
                <a:ea typeface="Arial"/>
                <a:cs typeface="Arial"/>
                <a:sym typeface="Arial"/>
              </a:rPr>
              <a:t>$ sudo virsh net-start default</a:t>
            </a:r>
            <a:endParaRPr b="0" i="0" sz="1800" u="none" cap="none" strike="noStrike">
              <a:solidFill>
                <a:srgbClr val="7030A0"/>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pic>
        <p:nvPicPr>
          <p:cNvPr descr="Shape 198" id="74" name="Google Shape;74;p73"/>
          <p:cNvPicPr preferRelativeResize="0"/>
          <p:nvPr/>
        </p:nvPicPr>
        <p:blipFill rotWithShape="1">
          <a:blip r:embed="rId3">
            <a:alphaModFix/>
          </a:blip>
          <a:srcRect b="0" l="0" r="0" t="0"/>
          <a:stretch/>
        </p:blipFill>
        <p:spPr>
          <a:xfrm>
            <a:off x="2265680" y="652525"/>
            <a:ext cx="9560557" cy="6177536"/>
          </a:xfrm>
          <a:prstGeom prst="rect">
            <a:avLst/>
          </a:prstGeom>
          <a:noFill/>
          <a:ln>
            <a:noFill/>
          </a:ln>
        </p:spPr>
      </p:pic>
      <p:pic>
        <p:nvPicPr>
          <p:cNvPr descr="A picture containing drawing&#10;&#10;Description automatically generated" id="75" name="Google Shape;75;p73"/>
          <p:cNvPicPr preferRelativeResize="0"/>
          <p:nvPr/>
        </p:nvPicPr>
        <p:blipFill rotWithShape="1">
          <a:blip r:embed="rId4">
            <a:alphaModFix/>
          </a:blip>
          <a:srcRect b="0" l="0" r="0" t="0"/>
          <a:stretch/>
        </p:blipFill>
        <p:spPr>
          <a:xfrm>
            <a:off x="0" y="5573088"/>
            <a:ext cx="1417834" cy="1284912"/>
          </a:xfrm>
          <a:prstGeom prst="rect">
            <a:avLst/>
          </a:prstGeom>
          <a:noFill/>
          <a:ln>
            <a:noFill/>
          </a:ln>
        </p:spPr>
      </p:pic>
      <p:sp>
        <p:nvSpPr>
          <p:cNvPr id="76" name="Google Shape;76;p73"/>
          <p:cNvSpPr/>
          <p:nvPr/>
        </p:nvSpPr>
        <p:spPr>
          <a:xfrm>
            <a:off x="212128" y="162623"/>
            <a:ext cx="7720380"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3C71"/>
              </a:buClr>
              <a:buSzPts val="3200"/>
              <a:buFont typeface="Arial"/>
              <a:buNone/>
            </a:pPr>
            <a:r>
              <a:rPr b="1" i="0" lang="en-US" sz="3200" u="none" cap="none" strike="noStrike">
                <a:solidFill>
                  <a:srgbClr val="003C71"/>
                </a:solidFill>
                <a:latin typeface="Arial"/>
                <a:ea typeface="Arial"/>
                <a:cs typeface="Arial"/>
                <a:sym typeface="Arial"/>
              </a:rPr>
              <a:t>Virtual Machines</a:t>
            </a:r>
            <a:endParaRPr b="1" i="0" sz="3200" u="none" cap="none" strike="noStrike">
              <a:solidFill>
                <a:srgbClr val="003C71"/>
              </a:solidFill>
              <a:latin typeface="Arial"/>
              <a:ea typeface="Arial"/>
              <a:cs typeface="Arial"/>
              <a:sym typeface="Arial"/>
            </a:endParaRPr>
          </a:p>
        </p:txBody>
      </p:sp>
      <p:sp>
        <p:nvSpPr>
          <p:cNvPr id="77" name="Google Shape;77;p73"/>
          <p:cNvSpPr/>
          <p:nvPr/>
        </p:nvSpPr>
        <p:spPr>
          <a:xfrm>
            <a:off x="10332015" y="162622"/>
            <a:ext cx="1687265" cy="584775"/>
          </a:xfrm>
          <a:prstGeom prst="rect">
            <a:avLst/>
          </a:prstGeom>
          <a:noFill/>
          <a:ln cap="flat" cmpd="sng" w="9525">
            <a:solidFill>
              <a:srgbClr val="FF0000"/>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3C71"/>
              </a:buClr>
              <a:buSzPts val="3200"/>
              <a:buFont typeface="Arial"/>
              <a:buNone/>
            </a:pPr>
            <a:r>
              <a:rPr b="1" i="0" lang="en-US" sz="3200" u="none" cap="none" strike="noStrike">
                <a:solidFill>
                  <a:srgbClr val="FF0000"/>
                </a:solidFill>
                <a:latin typeface="Arial"/>
                <a:ea typeface="Arial"/>
                <a:cs typeface="Arial"/>
                <a:sym typeface="Arial"/>
              </a:rPr>
              <a:t>RECAP</a:t>
            </a:r>
            <a:endParaRPr b="1" i="0" sz="3200" u="none" cap="none" strike="noStrike">
              <a:solidFill>
                <a:srgbClr val="FF0000"/>
              </a:solidFill>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2" name="Shape 492"/>
        <p:cNvGrpSpPr/>
        <p:nvPr/>
      </p:nvGrpSpPr>
      <p:grpSpPr>
        <a:xfrm>
          <a:off x="0" y="0"/>
          <a:ext cx="0" cy="0"/>
          <a:chOff x="0" y="0"/>
          <a:chExt cx="0" cy="0"/>
        </a:xfrm>
      </p:grpSpPr>
      <p:sp>
        <p:nvSpPr>
          <p:cNvPr id="493" name="Google Shape;493;p99"/>
          <p:cNvSpPr txBox="1"/>
          <p:nvPr>
            <p:ph type="title"/>
          </p:nvPr>
        </p:nvSpPr>
        <p:spPr>
          <a:xfrm>
            <a:off x="262811" y="321005"/>
            <a:ext cx="5415280" cy="660083"/>
          </a:xfrm>
          <a:prstGeom prst="rect">
            <a:avLst/>
          </a:prstGeom>
          <a:noFill/>
          <a:ln>
            <a:noFill/>
          </a:ln>
        </p:spPr>
        <p:txBody>
          <a:bodyPr anchorCtr="0" anchor="t" bIns="121850" lIns="121850" spcFirstLastPara="1" rIns="121850" wrap="square" tIns="121850">
            <a:noAutofit/>
          </a:bodyPr>
          <a:lstStyle/>
          <a:p>
            <a:pPr indent="0" lvl="0" marL="0" rtl="0" algn="l">
              <a:lnSpc>
                <a:spcPct val="100000"/>
              </a:lnSpc>
              <a:spcBef>
                <a:spcPts val="0"/>
              </a:spcBef>
              <a:spcAft>
                <a:spcPts val="0"/>
              </a:spcAft>
              <a:buClr>
                <a:srgbClr val="772953"/>
              </a:buClr>
              <a:buSzPts val="3000"/>
              <a:buFont typeface="Helvetica Neue"/>
              <a:buNone/>
            </a:pPr>
            <a:r>
              <a:rPr lang="en-US" sz="3200">
                <a:solidFill>
                  <a:srgbClr val="002060"/>
                </a:solidFill>
                <a:latin typeface="Arial"/>
                <a:ea typeface="Arial"/>
                <a:cs typeface="Arial"/>
                <a:sym typeface="Arial"/>
              </a:rPr>
              <a:t>Types of Linux Containers</a:t>
            </a:r>
            <a:endParaRPr sz="3200">
              <a:solidFill>
                <a:srgbClr val="002060"/>
              </a:solidFill>
              <a:latin typeface="Arial"/>
              <a:ea typeface="Arial"/>
              <a:cs typeface="Arial"/>
              <a:sym typeface="Arial"/>
            </a:endParaRPr>
          </a:p>
        </p:txBody>
      </p:sp>
      <p:sp>
        <p:nvSpPr>
          <p:cNvPr id="494" name="Google Shape;494;p99"/>
          <p:cNvSpPr txBox="1"/>
          <p:nvPr>
            <p:ph idx="1" type="body"/>
          </p:nvPr>
        </p:nvSpPr>
        <p:spPr>
          <a:xfrm>
            <a:off x="262811" y="1605917"/>
            <a:ext cx="5905658" cy="3967171"/>
          </a:xfrm>
          <a:prstGeom prst="rect">
            <a:avLst/>
          </a:prstGeom>
          <a:noFill/>
          <a:ln>
            <a:noFill/>
          </a:ln>
        </p:spPr>
        <p:txBody>
          <a:bodyPr anchorCtr="0" anchor="t" bIns="121850" lIns="121850" spcFirstLastPara="1" rIns="121850" wrap="square" tIns="121850">
            <a:normAutofit/>
          </a:bodyPr>
          <a:lstStyle/>
          <a:p>
            <a:pPr indent="-423323" lvl="0" marL="609585" rtl="0" algn="just">
              <a:lnSpc>
                <a:spcPct val="115000"/>
              </a:lnSpc>
              <a:spcBef>
                <a:spcPts val="0"/>
              </a:spcBef>
              <a:spcAft>
                <a:spcPts val="0"/>
              </a:spcAft>
              <a:buSzPts val="1400"/>
              <a:buChar char="●"/>
            </a:pPr>
            <a:r>
              <a:rPr lang="en-US" sz="1867"/>
              <a:t>The main idea is one application per container, in some cases one process per container</a:t>
            </a:r>
            <a:endParaRPr/>
          </a:p>
          <a:p>
            <a:pPr indent="-423323" lvl="0" marL="609585" rtl="0" algn="just">
              <a:lnSpc>
                <a:spcPct val="115000"/>
              </a:lnSpc>
              <a:spcBef>
                <a:spcPts val="0"/>
              </a:spcBef>
              <a:spcAft>
                <a:spcPts val="0"/>
              </a:spcAft>
              <a:buSzPts val="1400"/>
              <a:buChar char="●"/>
            </a:pPr>
            <a:r>
              <a:rPr lang="en-US" sz="1867"/>
              <a:t>A container root file system has only necessary Linux distribution-specific binaries and application binaries</a:t>
            </a:r>
            <a:endParaRPr/>
          </a:p>
          <a:p>
            <a:pPr indent="-423323" lvl="0" marL="609585" rtl="0" algn="just">
              <a:lnSpc>
                <a:spcPct val="115000"/>
              </a:lnSpc>
              <a:spcBef>
                <a:spcPts val="0"/>
              </a:spcBef>
              <a:spcAft>
                <a:spcPts val="0"/>
              </a:spcAft>
              <a:buSzPts val="1400"/>
              <a:buChar char="●"/>
            </a:pPr>
            <a:r>
              <a:rPr lang="en-US" sz="1867"/>
              <a:t>Applications have to be “cloud-native” - different tooling and approaches have to be used</a:t>
            </a:r>
            <a:endParaRPr/>
          </a:p>
          <a:p>
            <a:pPr indent="-423323" lvl="0" marL="609585" rtl="0" algn="just">
              <a:lnSpc>
                <a:spcPct val="115000"/>
              </a:lnSpc>
              <a:spcBef>
                <a:spcPts val="0"/>
              </a:spcBef>
              <a:spcAft>
                <a:spcPts val="0"/>
              </a:spcAft>
              <a:buSzPts val="1400"/>
              <a:buChar char="●"/>
            </a:pPr>
            <a:r>
              <a:rPr lang="en-US" sz="1867"/>
              <a:t>Mainly non-persistent rootfs, e.g. AUFS or overlayfs, persistence is achieved via other mounted file systems (ephemeral).</a:t>
            </a:r>
            <a:endParaRPr/>
          </a:p>
          <a:p>
            <a:pPr indent="-423323" lvl="0" marL="609585" rtl="0" algn="just">
              <a:lnSpc>
                <a:spcPct val="115000"/>
              </a:lnSpc>
              <a:spcBef>
                <a:spcPts val="0"/>
              </a:spcBef>
              <a:spcAft>
                <a:spcPts val="0"/>
              </a:spcAft>
              <a:buSzPts val="1400"/>
              <a:buChar char="●"/>
            </a:pPr>
            <a:r>
              <a:rPr lang="en-US" sz="1867"/>
              <a:t>Example: Docker containers</a:t>
            </a:r>
            <a:endParaRPr/>
          </a:p>
        </p:txBody>
      </p:sp>
      <p:sp>
        <p:nvSpPr>
          <p:cNvPr id="495" name="Google Shape;495;p99"/>
          <p:cNvSpPr txBox="1"/>
          <p:nvPr>
            <p:ph idx="2" type="body"/>
          </p:nvPr>
        </p:nvSpPr>
        <p:spPr>
          <a:xfrm>
            <a:off x="6743457" y="3589502"/>
            <a:ext cx="5030001" cy="3037203"/>
          </a:xfrm>
          <a:prstGeom prst="rect">
            <a:avLst/>
          </a:prstGeom>
          <a:noFill/>
          <a:ln>
            <a:noFill/>
          </a:ln>
        </p:spPr>
        <p:txBody>
          <a:bodyPr anchorCtr="0" anchor="t" bIns="121850" lIns="121850" spcFirstLastPara="1" rIns="121850" wrap="square" tIns="121850">
            <a:normAutofit/>
          </a:bodyPr>
          <a:lstStyle/>
          <a:p>
            <a:pPr indent="-423323" lvl="0" marL="609585" rtl="0" algn="just">
              <a:lnSpc>
                <a:spcPct val="115000"/>
              </a:lnSpc>
              <a:spcBef>
                <a:spcPts val="0"/>
              </a:spcBef>
              <a:spcAft>
                <a:spcPts val="0"/>
              </a:spcAft>
              <a:buClr>
                <a:srgbClr val="333333"/>
              </a:buClr>
              <a:buSzPts val="1400"/>
              <a:buFont typeface="Helvetica Neue"/>
              <a:buChar char="●"/>
            </a:pPr>
            <a:r>
              <a:rPr lang="en-US" sz="1867">
                <a:solidFill>
                  <a:srgbClr val="333333"/>
                </a:solidFill>
                <a:latin typeface="Helvetica Neue"/>
                <a:ea typeface="Helvetica Neue"/>
                <a:cs typeface="Helvetica Neue"/>
                <a:sym typeface="Helvetica Neue"/>
              </a:rPr>
              <a:t>Similar to virtual machines - lightweight “logical machines”</a:t>
            </a:r>
            <a:endParaRPr/>
          </a:p>
          <a:p>
            <a:pPr indent="-423323" lvl="0" marL="609585" rtl="0" algn="just">
              <a:lnSpc>
                <a:spcPct val="115000"/>
              </a:lnSpc>
              <a:spcBef>
                <a:spcPts val="0"/>
              </a:spcBef>
              <a:spcAft>
                <a:spcPts val="0"/>
              </a:spcAft>
              <a:buClr>
                <a:srgbClr val="333333"/>
              </a:buClr>
              <a:buSzPts val="1400"/>
              <a:buFont typeface="Helvetica Neue"/>
              <a:buChar char="●"/>
            </a:pPr>
            <a:r>
              <a:rPr lang="en-US" sz="1867">
                <a:solidFill>
                  <a:srgbClr val="333333"/>
                </a:solidFill>
                <a:latin typeface="Helvetica Neue"/>
                <a:ea typeface="Helvetica Neue"/>
                <a:cs typeface="Helvetica Neue"/>
                <a:sym typeface="Helvetica Neue"/>
              </a:rPr>
              <a:t>Multiple processes per container</a:t>
            </a:r>
            <a:endParaRPr/>
          </a:p>
          <a:p>
            <a:pPr indent="-423323" lvl="0" marL="609585" rtl="0" algn="just">
              <a:lnSpc>
                <a:spcPct val="115000"/>
              </a:lnSpc>
              <a:spcBef>
                <a:spcPts val="0"/>
              </a:spcBef>
              <a:spcAft>
                <a:spcPts val="0"/>
              </a:spcAft>
              <a:buClr>
                <a:srgbClr val="333333"/>
              </a:buClr>
              <a:buSzPts val="1400"/>
              <a:buFont typeface="Helvetica Neue"/>
              <a:buChar char="●"/>
            </a:pPr>
            <a:r>
              <a:rPr lang="en-US" sz="1867">
                <a:solidFill>
                  <a:srgbClr val="333333"/>
                </a:solidFill>
                <a:latin typeface="Helvetica Neue"/>
                <a:ea typeface="Helvetica Neue"/>
                <a:cs typeface="Helvetica Neue"/>
                <a:sym typeface="Helvetica Neue"/>
              </a:rPr>
              <a:t>No need to convert classic user space applications to run them in containers</a:t>
            </a:r>
            <a:endParaRPr/>
          </a:p>
          <a:p>
            <a:pPr indent="-423323" lvl="0" marL="609585" rtl="0" algn="just">
              <a:lnSpc>
                <a:spcPct val="115000"/>
              </a:lnSpc>
              <a:spcBef>
                <a:spcPts val="0"/>
              </a:spcBef>
              <a:spcAft>
                <a:spcPts val="0"/>
              </a:spcAft>
              <a:buClr>
                <a:srgbClr val="333333"/>
              </a:buClr>
              <a:buSzPts val="1400"/>
              <a:buFont typeface="Helvetica Neue"/>
              <a:buChar char="●"/>
            </a:pPr>
            <a:r>
              <a:rPr lang="en-US" sz="1867">
                <a:solidFill>
                  <a:srgbClr val="333333"/>
                </a:solidFill>
                <a:latin typeface="Helvetica Neue"/>
                <a:ea typeface="Helvetica Neue"/>
                <a:cs typeface="Helvetica Neue"/>
                <a:sym typeface="Helvetica Neue"/>
              </a:rPr>
              <a:t>Persistent storage (ext4, zfs) for rootfs</a:t>
            </a:r>
            <a:endParaRPr/>
          </a:p>
          <a:p>
            <a:pPr indent="-423323" lvl="0" marL="609585" rtl="0" algn="just">
              <a:lnSpc>
                <a:spcPct val="115000"/>
              </a:lnSpc>
              <a:spcBef>
                <a:spcPts val="0"/>
              </a:spcBef>
              <a:spcAft>
                <a:spcPts val="0"/>
              </a:spcAft>
              <a:buClr>
                <a:srgbClr val="333333"/>
              </a:buClr>
              <a:buSzPts val="1400"/>
              <a:buFont typeface="Helvetica Neue"/>
              <a:buChar char="●"/>
            </a:pPr>
            <a:r>
              <a:rPr lang="en-US" sz="1867">
                <a:solidFill>
                  <a:srgbClr val="333333"/>
                </a:solidFill>
                <a:latin typeface="Helvetica Neue"/>
                <a:ea typeface="Helvetica Neue"/>
                <a:cs typeface="Helvetica Neue"/>
                <a:sym typeface="Helvetica Neue"/>
              </a:rPr>
              <a:t>Example: LXC &amp; LXD, OpenVZ.</a:t>
            </a:r>
            <a:endParaRPr/>
          </a:p>
        </p:txBody>
      </p:sp>
      <p:sp>
        <p:nvSpPr>
          <p:cNvPr id="496" name="Google Shape;496;p99"/>
          <p:cNvSpPr txBox="1"/>
          <p:nvPr/>
        </p:nvSpPr>
        <p:spPr>
          <a:xfrm>
            <a:off x="6586378" y="3209716"/>
            <a:ext cx="5030000" cy="551601"/>
          </a:xfrm>
          <a:prstGeom prst="rect">
            <a:avLst/>
          </a:prstGeom>
          <a:noFill/>
          <a:ln>
            <a:noFill/>
          </a:ln>
        </p:spPr>
        <p:txBody>
          <a:bodyPr anchorCtr="0" anchor="t" bIns="121850" lIns="121850" spcFirstLastPara="1" rIns="121850" wrap="square" tIns="121850">
            <a:normAutofit/>
          </a:bodyPr>
          <a:lstStyle/>
          <a:p>
            <a:pPr indent="0" lvl="0" marL="0" marR="0" rtl="0" algn="l">
              <a:lnSpc>
                <a:spcPct val="100000"/>
              </a:lnSpc>
              <a:spcBef>
                <a:spcPts val="0"/>
              </a:spcBef>
              <a:spcAft>
                <a:spcPts val="0"/>
              </a:spcAft>
              <a:buClr>
                <a:srgbClr val="333333"/>
              </a:buClr>
              <a:buSzPts val="1512"/>
              <a:buFont typeface="Arial"/>
              <a:buNone/>
            </a:pPr>
            <a:r>
              <a:rPr b="1" i="0" lang="en-US" sz="2016" u="none" cap="none" strike="noStrike">
                <a:solidFill>
                  <a:srgbClr val="FF0000"/>
                </a:solidFill>
                <a:latin typeface="Helvetica Neue"/>
                <a:ea typeface="Helvetica Neue"/>
                <a:cs typeface="Helvetica Neue"/>
                <a:sym typeface="Helvetica Neue"/>
              </a:rPr>
              <a:t>System (machine) Containers</a:t>
            </a:r>
            <a:endParaRPr b="1" i="0" sz="2400" u="none" cap="none" strike="noStrike">
              <a:solidFill>
                <a:srgbClr val="FF0000"/>
              </a:solidFill>
              <a:latin typeface="Calibri"/>
              <a:ea typeface="Calibri"/>
              <a:cs typeface="Calibri"/>
              <a:sym typeface="Calibri"/>
            </a:endParaRPr>
          </a:p>
        </p:txBody>
      </p:sp>
      <p:sp>
        <p:nvSpPr>
          <p:cNvPr id="497" name="Google Shape;497;p99"/>
          <p:cNvSpPr txBox="1"/>
          <p:nvPr/>
        </p:nvSpPr>
        <p:spPr>
          <a:xfrm>
            <a:off x="262811" y="1221320"/>
            <a:ext cx="4879501" cy="551601"/>
          </a:xfrm>
          <a:prstGeom prst="rect">
            <a:avLst/>
          </a:prstGeom>
          <a:noFill/>
          <a:ln>
            <a:noFill/>
          </a:ln>
        </p:spPr>
        <p:txBody>
          <a:bodyPr anchorCtr="0" anchor="t" bIns="121850" lIns="121850" spcFirstLastPara="1" rIns="121850" wrap="square" tIns="121850">
            <a:normAutofit/>
          </a:bodyPr>
          <a:lstStyle/>
          <a:p>
            <a:pPr indent="0" lvl="0" marL="0" marR="0" rtl="0" algn="l">
              <a:lnSpc>
                <a:spcPct val="100000"/>
              </a:lnSpc>
              <a:spcBef>
                <a:spcPts val="0"/>
              </a:spcBef>
              <a:spcAft>
                <a:spcPts val="0"/>
              </a:spcAft>
              <a:buClr>
                <a:srgbClr val="333333"/>
              </a:buClr>
              <a:buSzPts val="1512"/>
              <a:buFont typeface="Arial"/>
              <a:buNone/>
            </a:pPr>
            <a:r>
              <a:rPr b="1" i="0" lang="en-US" sz="2016" u="none" cap="none" strike="noStrike">
                <a:solidFill>
                  <a:srgbClr val="FF0000"/>
                </a:solidFill>
                <a:latin typeface="Helvetica Neue"/>
                <a:ea typeface="Helvetica Neue"/>
                <a:cs typeface="Helvetica Neue"/>
                <a:sym typeface="Helvetica Neue"/>
              </a:rPr>
              <a:t>Application (process) Containers</a:t>
            </a:r>
            <a:endParaRPr b="1" i="0" sz="2400" u="none" cap="none" strike="noStrike">
              <a:solidFill>
                <a:srgbClr val="FF0000"/>
              </a:solidFill>
              <a:latin typeface="Calibri"/>
              <a:ea typeface="Calibri"/>
              <a:cs typeface="Calibri"/>
              <a:sym typeface="Calibri"/>
            </a:endParaRPr>
          </a:p>
        </p:txBody>
      </p:sp>
      <p:pic>
        <p:nvPicPr>
          <p:cNvPr descr="A picture containing drawing&#10;&#10;Description automatically generated" id="498" name="Google Shape;498;p99"/>
          <p:cNvPicPr preferRelativeResize="0"/>
          <p:nvPr/>
        </p:nvPicPr>
        <p:blipFill rotWithShape="1">
          <a:blip r:embed="rId3">
            <a:alphaModFix/>
          </a:blip>
          <a:srcRect b="0" l="0" r="0" t="0"/>
          <a:stretch/>
        </p:blipFill>
        <p:spPr>
          <a:xfrm>
            <a:off x="0" y="5573088"/>
            <a:ext cx="1417834" cy="1284912"/>
          </a:xfrm>
          <a:prstGeom prst="rect">
            <a:avLst/>
          </a:prstGeom>
          <a:noFill/>
          <a:ln>
            <a:noFill/>
          </a:ln>
        </p:spPr>
      </p:pic>
      <p:pic>
        <p:nvPicPr>
          <p:cNvPr id="499" name="Google Shape;499;p99"/>
          <p:cNvPicPr preferRelativeResize="0"/>
          <p:nvPr/>
        </p:nvPicPr>
        <p:blipFill rotWithShape="1">
          <a:blip r:embed="rId4">
            <a:alphaModFix/>
          </a:blip>
          <a:srcRect b="0" l="0" r="0" t="0"/>
          <a:stretch/>
        </p:blipFill>
        <p:spPr>
          <a:xfrm>
            <a:off x="6664229" y="578727"/>
            <a:ext cx="5188456" cy="2441096"/>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 name="Shape 504"/>
        <p:cNvGrpSpPr/>
        <p:nvPr/>
      </p:nvGrpSpPr>
      <p:grpSpPr>
        <a:xfrm>
          <a:off x="0" y="0"/>
          <a:ext cx="0" cy="0"/>
          <a:chOff x="0" y="0"/>
          <a:chExt cx="0" cy="0"/>
        </a:xfrm>
      </p:grpSpPr>
      <p:pic>
        <p:nvPicPr>
          <p:cNvPr descr="A picture containing drawing&#10;&#10;Description automatically generated" id="505" name="Google Shape;505;p100"/>
          <p:cNvPicPr preferRelativeResize="0"/>
          <p:nvPr/>
        </p:nvPicPr>
        <p:blipFill rotWithShape="1">
          <a:blip r:embed="rId3">
            <a:alphaModFix/>
          </a:blip>
          <a:srcRect b="0" l="0" r="0" t="0"/>
          <a:stretch/>
        </p:blipFill>
        <p:spPr>
          <a:xfrm>
            <a:off x="0" y="5573088"/>
            <a:ext cx="1417834" cy="1284912"/>
          </a:xfrm>
          <a:prstGeom prst="rect">
            <a:avLst/>
          </a:prstGeom>
          <a:noFill/>
          <a:ln>
            <a:noFill/>
          </a:ln>
        </p:spPr>
      </p:pic>
      <p:sp>
        <p:nvSpPr>
          <p:cNvPr id="506" name="Google Shape;506;p100"/>
          <p:cNvSpPr/>
          <p:nvPr/>
        </p:nvSpPr>
        <p:spPr>
          <a:xfrm>
            <a:off x="212128" y="162623"/>
            <a:ext cx="10049472" cy="58473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3200" u="none" cap="none" strike="noStrike">
                <a:solidFill>
                  <a:srgbClr val="003C71"/>
                </a:solidFill>
                <a:latin typeface="Arial"/>
                <a:ea typeface="Arial"/>
                <a:cs typeface="Arial"/>
                <a:sym typeface="Arial"/>
              </a:rPr>
              <a:t>Application </a:t>
            </a:r>
            <a:r>
              <a:rPr b="1" i="0" lang="en-US" sz="3200" u="none" cap="none" strike="noStrike">
                <a:solidFill>
                  <a:srgbClr val="003C71"/>
                </a:solidFill>
                <a:latin typeface="Arial"/>
                <a:ea typeface="Arial"/>
                <a:cs typeface="Arial"/>
                <a:sym typeface="Arial"/>
              </a:rPr>
              <a:t>Container vs </a:t>
            </a:r>
            <a:r>
              <a:rPr b="1" i="0" lang="en-US" sz="3200" u="none" cap="none" strike="noStrike">
                <a:solidFill>
                  <a:srgbClr val="003C71"/>
                </a:solidFill>
                <a:latin typeface="Arial"/>
                <a:ea typeface="Arial"/>
                <a:cs typeface="Arial"/>
                <a:sym typeface="Arial"/>
              </a:rPr>
              <a:t>System Container</a:t>
            </a:r>
            <a:endParaRPr b="1" i="0" sz="3200" u="none" cap="none" strike="noStrike">
              <a:solidFill>
                <a:srgbClr val="003C71"/>
              </a:solidFill>
              <a:latin typeface="Arial"/>
              <a:ea typeface="Arial"/>
              <a:cs typeface="Arial"/>
              <a:sym typeface="Arial"/>
            </a:endParaRPr>
          </a:p>
        </p:txBody>
      </p:sp>
      <p:pic>
        <p:nvPicPr>
          <p:cNvPr descr="https://lh7-rt.googleusercontent.com/docsz/AD_4nXdF1CyaXddu4cBSPFwvyQ0cEm-4ntFToeTY_PcOvfr4kkDrfPl5yrim74ykuV-G3c5r3dNcxIbwtFYsAmA9fIgEB9Os8iLj-KjNSxNzjxYJjG7S5X60bOKVZeZsK7oI3uhrpzV6Ghys0saApyO2OyOMpP8?key=pz-GQlzOwIBzhXjkP75eqnyD" id="507" name="Google Shape;507;p100"/>
          <p:cNvPicPr preferRelativeResize="0"/>
          <p:nvPr/>
        </p:nvPicPr>
        <p:blipFill rotWithShape="1">
          <a:blip r:embed="rId4">
            <a:alphaModFix/>
          </a:blip>
          <a:srcRect b="0" l="0" r="0" t="0"/>
          <a:stretch/>
        </p:blipFill>
        <p:spPr>
          <a:xfrm>
            <a:off x="1921462" y="1160945"/>
            <a:ext cx="9213898" cy="532982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2" name="Shape 512"/>
        <p:cNvGrpSpPr/>
        <p:nvPr/>
      </p:nvGrpSpPr>
      <p:grpSpPr>
        <a:xfrm>
          <a:off x="0" y="0"/>
          <a:ext cx="0" cy="0"/>
          <a:chOff x="0" y="0"/>
          <a:chExt cx="0" cy="0"/>
        </a:xfrm>
      </p:grpSpPr>
      <p:pic>
        <p:nvPicPr>
          <p:cNvPr descr="A picture containing drawing&#10;&#10;Description automatically generated" id="513" name="Google Shape;513;p101"/>
          <p:cNvPicPr preferRelativeResize="0"/>
          <p:nvPr/>
        </p:nvPicPr>
        <p:blipFill rotWithShape="1">
          <a:blip r:embed="rId3">
            <a:alphaModFix/>
          </a:blip>
          <a:srcRect b="0" l="0" r="0" t="0"/>
          <a:stretch/>
        </p:blipFill>
        <p:spPr>
          <a:xfrm>
            <a:off x="0" y="5573088"/>
            <a:ext cx="1417834" cy="1284912"/>
          </a:xfrm>
          <a:prstGeom prst="rect">
            <a:avLst/>
          </a:prstGeom>
          <a:noFill/>
          <a:ln>
            <a:noFill/>
          </a:ln>
        </p:spPr>
      </p:pic>
      <p:sp>
        <p:nvSpPr>
          <p:cNvPr id="514" name="Google Shape;514;p101"/>
          <p:cNvSpPr/>
          <p:nvPr/>
        </p:nvSpPr>
        <p:spPr>
          <a:xfrm>
            <a:off x="212128" y="162623"/>
            <a:ext cx="8718512" cy="58473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3200" u="none" cap="none" strike="noStrike">
                <a:solidFill>
                  <a:srgbClr val="003C71"/>
                </a:solidFill>
                <a:latin typeface="Arial"/>
                <a:ea typeface="Arial"/>
                <a:cs typeface="Arial"/>
                <a:sym typeface="Arial"/>
              </a:rPr>
              <a:t>LXC</a:t>
            </a:r>
            <a:r>
              <a:rPr b="1" i="0" lang="en-US" sz="3200" u="none" cap="none" strike="noStrike">
                <a:solidFill>
                  <a:srgbClr val="003C71"/>
                </a:solidFill>
                <a:latin typeface="Arial"/>
                <a:ea typeface="Arial"/>
                <a:cs typeface="Arial"/>
                <a:sym typeface="Arial"/>
              </a:rPr>
              <a:t> &amp; LXD </a:t>
            </a:r>
            <a:r>
              <a:rPr b="1" i="0" lang="en-US" sz="2400" u="none" cap="none" strike="noStrike">
                <a:solidFill>
                  <a:srgbClr val="003C71"/>
                </a:solidFill>
                <a:latin typeface="Arial"/>
                <a:ea typeface="Arial"/>
                <a:cs typeface="Arial"/>
                <a:sym typeface="Arial"/>
              </a:rPr>
              <a:t>(LinuX Containers &amp; LinuX Daemon)</a:t>
            </a:r>
            <a:endParaRPr b="1" i="0" sz="2400" u="none" cap="none" strike="noStrike">
              <a:solidFill>
                <a:srgbClr val="003C71"/>
              </a:solidFill>
              <a:latin typeface="Arial"/>
              <a:ea typeface="Arial"/>
              <a:cs typeface="Arial"/>
              <a:sym typeface="Arial"/>
            </a:endParaRPr>
          </a:p>
        </p:txBody>
      </p:sp>
      <p:pic>
        <p:nvPicPr>
          <p:cNvPr descr="https://lh7-rt.googleusercontent.com/docsz/AD_4nXdF1CyaXddu4cBSPFwvyQ0cEm-4ntFToeTY_PcOvfr4kkDrfPl5yrim74ykuV-G3c5r3dNcxIbwtFYsAmA9fIgEB9Os8iLj-KjNSxNzjxYJjG7S5X60bOKVZeZsK7oI3uhrpzV6Ghys0saApyO2OyOMpP8?key=pz-GQlzOwIBzhXjkP75eqnyD" id="515" name="Google Shape;515;p101"/>
          <p:cNvPicPr preferRelativeResize="0"/>
          <p:nvPr/>
        </p:nvPicPr>
        <p:blipFill rotWithShape="1">
          <a:blip r:embed="rId4">
            <a:alphaModFix/>
          </a:blip>
          <a:srcRect b="9164" l="51041" r="3497" t="0"/>
          <a:stretch/>
        </p:blipFill>
        <p:spPr>
          <a:xfrm>
            <a:off x="7721599" y="1319911"/>
            <a:ext cx="4368801" cy="5049520"/>
          </a:xfrm>
          <a:prstGeom prst="rect">
            <a:avLst/>
          </a:prstGeom>
          <a:noFill/>
          <a:ln>
            <a:noFill/>
          </a:ln>
        </p:spPr>
      </p:pic>
      <p:sp>
        <p:nvSpPr>
          <p:cNvPr id="516" name="Google Shape;516;p101"/>
          <p:cNvSpPr/>
          <p:nvPr/>
        </p:nvSpPr>
        <p:spPr>
          <a:xfrm>
            <a:off x="1323809" y="6510183"/>
            <a:ext cx="2194832"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sng" cap="none" strike="noStrike">
                <a:solidFill>
                  <a:srgbClr val="000000"/>
                </a:solidFill>
                <a:latin typeface="Arial"/>
                <a:ea typeface="Arial"/>
                <a:cs typeface="Arial"/>
                <a:sym typeface="Arial"/>
                <a:hlinkClick r:id="rId5">
                  <a:extLst>
                    <a:ext uri="{A12FA001-AC4F-418D-AE19-62706E023703}">
                      <ahyp:hlinkClr val="tx"/>
                    </a:ext>
                  </a:extLst>
                </a:hlinkClick>
              </a:rPr>
              <a:t>https://canonical.com/lxd</a:t>
            </a:r>
            <a:r>
              <a:rPr b="0" i="0" lang="en-US"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517" name="Google Shape;517;p101"/>
          <p:cNvSpPr/>
          <p:nvPr/>
        </p:nvSpPr>
        <p:spPr>
          <a:xfrm>
            <a:off x="1323809" y="6215543"/>
            <a:ext cx="5497018"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sng" cap="none" strike="noStrike">
                <a:solidFill>
                  <a:srgbClr val="000000"/>
                </a:solidFill>
                <a:latin typeface="Arial"/>
                <a:ea typeface="Arial"/>
                <a:cs typeface="Arial"/>
                <a:sym typeface="Arial"/>
                <a:hlinkClick r:id="rId6">
                  <a:extLst>
                    <a:ext uri="{A12FA001-AC4F-418D-AE19-62706E023703}">
                      <ahyp:hlinkClr val="tx"/>
                    </a:ext>
                  </a:extLst>
                </a:hlinkClick>
              </a:rPr>
              <a:t>https://documentation.ubuntu.com/lxd/en/latest/explanation/lxd_lxc/</a:t>
            </a:r>
            <a:r>
              <a:rPr b="0" i="0" lang="en-US"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518" name="Google Shape;518;p101"/>
          <p:cNvSpPr/>
          <p:nvPr/>
        </p:nvSpPr>
        <p:spPr>
          <a:xfrm>
            <a:off x="215273" y="1041998"/>
            <a:ext cx="3001143"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600" u="none" cap="none" strike="noStrike">
                <a:solidFill>
                  <a:srgbClr val="002060"/>
                </a:solidFill>
                <a:latin typeface="Arial"/>
                <a:ea typeface="Arial"/>
                <a:cs typeface="Arial"/>
                <a:sym typeface="Arial"/>
              </a:rPr>
              <a:t>LXC: Lightweight Containers</a:t>
            </a:r>
            <a:endParaRPr/>
          </a:p>
        </p:txBody>
      </p:sp>
      <p:sp>
        <p:nvSpPr>
          <p:cNvPr id="519" name="Google Shape;519;p101"/>
          <p:cNvSpPr/>
          <p:nvPr/>
        </p:nvSpPr>
        <p:spPr>
          <a:xfrm>
            <a:off x="649867" y="1340682"/>
            <a:ext cx="5456293"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Enables us to run applications or full Linux distributions in isolated environments without the overhead of full virtualization.</a:t>
            </a:r>
            <a:endParaRPr/>
          </a:p>
        </p:txBody>
      </p:sp>
      <p:sp>
        <p:nvSpPr>
          <p:cNvPr id="520" name="Google Shape;520;p101"/>
          <p:cNvSpPr/>
          <p:nvPr/>
        </p:nvSpPr>
        <p:spPr>
          <a:xfrm>
            <a:off x="881344" y="1817348"/>
            <a:ext cx="5751145" cy="954107"/>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rgbClr val="000000"/>
              </a:buClr>
              <a:buSzPts val="1400"/>
              <a:buFont typeface="Noto Sans Symbols"/>
              <a:buChar char="▪"/>
            </a:pPr>
            <a:r>
              <a:rPr b="0" i="0" lang="en-US" sz="1400" u="none" cap="none" strike="noStrike">
                <a:solidFill>
                  <a:srgbClr val="000000"/>
                </a:solidFill>
                <a:latin typeface="Arial"/>
                <a:ea typeface="Arial"/>
                <a:cs typeface="Arial"/>
                <a:sym typeface="Arial"/>
              </a:rPr>
              <a:t>OS-level virtualization.</a:t>
            </a:r>
            <a:endParaRPr/>
          </a:p>
          <a:p>
            <a:pPr indent="-285750" lvl="0" marL="285750" marR="0" rtl="0" algn="l">
              <a:lnSpc>
                <a:spcPct val="100000"/>
              </a:lnSpc>
              <a:spcBef>
                <a:spcPts val="0"/>
              </a:spcBef>
              <a:spcAft>
                <a:spcPts val="0"/>
              </a:spcAft>
              <a:buClr>
                <a:srgbClr val="000000"/>
              </a:buClr>
              <a:buSzPts val="1400"/>
              <a:buFont typeface="Noto Sans Symbols"/>
              <a:buChar char="▪"/>
            </a:pPr>
            <a:r>
              <a:rPr b="0" i="0" lang="en-US" sz="1400" u="none" cap="none" strike="noStrike">
                <a:solidFill>
                  <a:srgbClr val="000000"/>
                </a:solidFill>
                <a:latin typeface="Arial"/>
                <a:ea typeface="Arial"/>
                <a:cs typeface="Arial"/>
                <a:sym typeface="Arial"/>
              </a:rPr>
              <a:t>Containers share the host kernel but run in isolated user spaces.</a:t>
            </a:r>
            <a:endParaRPr/>
          </a:p>
          <a:p>
            <a:pPr indent="-285750" lvl="0" marL="285750" marR="0" rtl="0" algn="l">
              <a:lnSpc>
                <a:spcPct val="100000"/>
              </a:lnSpc>
              <a:spcBef>
                <a:spcPts val="0"/>
              </a:spcBef>
              <a:spcAft>
                <a:spcPts val="0"/>
              </a:spcAft>
              <a:buClr>
                <a:srgbClr val="000000"/>
              </a:buClr>
              <a:buSzPts val="1400"/>
              <a:buFont typeface="Noto Sans Symbols"/>
              <a:buChar char="▪"/>
            </a:pPr>
            <a:r>
              <a:rPr b="0" i="0" lang="en-US" sz="1400" u="none" cap="none" strike="noStrike">
                <a:solidFill>
                  <a:srgbClr val="000000"/>
                </a:solidFill>
                <a:latin typeface="Arial"/>
                <a:ea typeface="Arial"/>
                <a:cs typeface="Arial"/>
                <a:sym typeface="Arial"/>
              </a:rPr>
              <a:t>Fast startup times and low resource overhead.</a:t>
            </a:r>
            <a:endParaRPr/>
          </a:p>
          <a:p>
            <a:pPr indent="-285750" lvl="0" marL="285750" marR="0" rtl="0" algn="l">
              <a:lnSpc>
                <a:spcPct val="100000"/>
              </a:lnSpc>
              <a:spcBef>
                <a:spcPts val="0"/>
              </a:spcBef>
              <a:spcAft>
                <a:spcPts val="0"/>
              </a:spcAft>
              <a:buClr>
                <a:srgbClr val="000000"/>
              </a:buClr>
              <a:buSzPts val="1400"/>
              <a:buFont typeface="Noto Sans Symbols"/>
              <a:buChar char="▪"/>
            </a:pPr>
            <a:r>
              <a:rPr b="0" i="0" lang="en-US" sz="1400" u="none" cap="none" strike="noStrike">
                <a:solidFill>
                  <a:srgbClr val="000000"/>
                </a:solidFill>
                <a:latin typeface="Arial"/>
                <a:ea typeface="Arial"/>
                <a:cs typeface="Arial"/>
                <a:sym typeface="Arial"/>
              </a:rPr>
              <a:t>Ideal for testing or running micro-services.</a:t>
            </a:r>
            <a:endParaRPr/>
          </a:p>
        </p:txBody>
      </p:sp>
      <p:sp>
        <p:nvSpPr>
          <p:cNvPr id="521" name="Google Shape;521;p101"/>
          <p:cNvSpPr/>
          <p:nvPr/>
        </p:nvSpPr>
        <p:spPr>
          <a:xfrm>
            <a:off x="212128" y="3001446"/>
            <a:ext cx="3570208"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600" u="none" cap="none" strike="noStrike">
                <a:solidFill>
                  <a:srgbClr val="002060"/>
                </a:solidFill>
                <a:latin typeface="Arial"/>
                <a:ea typeface="Arial"/>
                <a:cs typeface="Arial"/>
                <a:sym typeface="Arial"/>
              </a:rPr>
              <a:t>LXD: A System Container Manager</a:t>
            </a:r>
            <a:endParaRPr b="1" i="0" sz="1600" u="none" cap="none" strike="noStrike">
              <a:solidFill>
                <a:srgbClr val="002060"/>
              </a:solidFill>
              <a:latin typeface="Arial"/>
              <a:ea typeface="Arial"/>
              <a:cs typeface="Arial"/>
              <a:sym typeface="Arial"/>
            </a:endParaRPr>
          </a:p>
        </p:txBody>
      </p:sp>
      <p:sp>
        <p:nvSpPr>
          <p:cNvPr id="522" name="Google Shape;522;p101"/>
          <p:cNvSpPr/>
          <p:nvPr/>
        </p:nvSpPr>
        <p:spPr>
          <a:xfrm>
            <a:off x="708917" y="3306491"/>
            <a:ext cx="6096000"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LXD is a container manager built on top of LXC, designed to provide a simple and easy-to-use interface for managing system containers.</a:t>
            </a:r>
            <a:endParaRPr/>
          </a:p>
        </p:txBody>
      </p:sp>
      <p:sp>
        <p:nvSpPr>
          <p:cNvPr id="523" name="Google Shape;523;p101"/>
          <p:cNvSpPr/>
          <p:nvPr/>
        </p:nvSpPr>
        <p:spPr>
          <a:xfrm>
            <a:off x="881344" y="3764722"/>
            <a:ext cx="7039106" cy="954107"/>
          </a:xfrm>
          <a:prstGeom prst="rect">
            <a:avLst/>
          </a:prstGeom>
          <a:noFill/>
          <a:ln>
            <a:noFill/>
          </a:ln>
        </p:spPr>
        <p:txBody>
          <a:bodyPr anchorCtr="0" anchor="ctr" bIns="45700" lIns="91425" spcFirstLastPara="1" rIns="91425" wrap="square" tIns="45700">
            <a:spAutoFit/>
          </a:bodyPr>
          <a:lstStyle/>
          <a:p>
            <a:pPr indent="-285750" lvl="0" marL="285750" marR="0" rtl="0" algn="l">
              <a:lnSpc>
                <a:spcPct val="100000"/>
              </a:lnSpc>
              <a:spcBef>
                <a:spcPts val="0"/>
              </a:spcBef>
              <a:spcAft>
                <a:spcPts val="0"/>
              </a:spcAft>
              <a:buClr>
                <a:schemeClr val="dk1"/>
              </a:buClr>
              <a:buSzPts val="1400"/>
              <a:buFont typeface="Noto Sans Symbols"/>
              <a:buChar char="▪"/>
            </a:pPr>
            <a:r>
              <a:rPr b="0" i="0" lang="en-US" sz="1400" u="none" cap="none" strike="noStrike">
                <a:solidFill>
                  <a:schemeClr val="dk1"/>
                </a:solidFill>
                <a:latin typeface="Arial"/>
                <a:ea typeface="Arial"/>
                <a:cs typeface="Arial"/>
                <a:sym typeface="Arial"/>
              </a:rPr>
              <a:t>Provides higher-level management features like live migration/snapshots/cloning.</a:t>
            </a:r>
            <a:endParaRPr/>
          </a:p>
          <a:p>
            <a:pPr indent="-285750" lvl="0" marL="285750" marR="0" rtl="0" algn="l">
              <a:lnSpc>
                <a:spcPct val="100000"/>
              </a:lnSpc>
              <a:spcBef>
                <a:spcPts val="0"/>
              </a:spcBef>
              <a:spcAft>
                <a:spcPts val="0"/>
              </a:spcAft>
              <a:buClr>
                <a:schemeClr val="dk1"/>
              </a:buClr>
              <a:buSzPts val="1400"/>
              <a:buFont typeface="Noto Sans Symbols"/>
              <a:buChar char="▪"/>
            </a:pPr>
            <a:r>
              <a:rPr b="0" i="0" lang="en-US" sz="1400" u="none" cap="none" strike="noStrike">
                <a:solidFill>
                  <a:schemeClr val="dk1"/>
                </a:solidFill>
                <a:latin typeface="Arial"/>
                <a:ea typeface="Arial"/>
                <a:cs typeface="Arial"/>
                <a:sym typeface="Arial"/>
              </a:rPr>
              <a:t>Can manage both </a:t>
            </a:r>
            <a:r>
              <a:rPr b="1" i="0" lang="en-US" sz="1400" u="none" cap="none" strike="noStrike">
                <a:solidFill>
                  <a:schemeClr val="dk1"/>
                </a:solidFill>
                <a:latin typeface="Arial"/>
                <a:ea typeface="Arial"/>
                <a:cs typeface="Arial"/>
                <a:sym typeface="Arial"/>
              </a:rPr>
              <a:t>containers</a:t>
            </a:r>
            <a:r>
              <a:rPr b="0" i="0" lang="en-US" sz="1400" u="none" cap="none" strike="noStrike">
                <a:solidFill>
                  <a:schemeClr val="dk1"/>
                </a:solidFill>
                <a:latin typeface="Arial"/>
                <a:ea typeface="Arial"/>
                <a:cs typeface="Arial"/>
                <a:sym typeface="Arial"/>
              </a:rPr>
              <a:t> and </a:t>
            </a:r>
            <a:r>
              <a:rPr b="1" i="0" lang="en-US" sz="1400" u="none" cap="none" strike="noStrike">
                <a:solidFill>
                  <a:schemeClr val="dk1"/>
                </a:solidFill>
                <a:latin typeface="Arial"/>
                <a:ea typeface="Arial"/>
                <a:cs typeface="Arial"/>
                <a:sym typeface="Arial"/>
              </a:rPr>
              <a:t>virtual machines</a:t>
            </a:r>
            <a:r>
              <a:rPr b="0" i="0" lang="en-US" sz="1400" u="none" cap="none" strike="noStrike">
                <a:solidFill>
                  <a:schemeClr val="dk1"/>
                </a:solidFill>
                <a:latin typeface="Arial"/>
                <a:ea typeface="Arial"/>
                <a:cs typeface="Arial"/>
                <a:sym typeface="Arial"/>
              </a:rPr>
              <a:t> (using QEMU/KVM).</a:t>
            </a:r>
            <a:endParaRPr/>
          </a:p>
          <a:p>
            <a:pPr indent="-285750" lvl="0" marL="285750" marR="0" rtl="0" algn="l">
              <a:lnSpc>
                <a:spcPct val="100000"/>
              </a:lnSpc>
              <a:spcBef>
                <a:spcPts val="0"/>
              </a:spcBef>
              <a:spcAft>
                <a:spcPts val="0"/>
              </a:spcAft>
              <a:buClr>
                <a:schemeClr val="dk1"/>
              </a:buClr>
              <a:buSzPts val="1400"/>
              <a:buFont typeface="Noto Sans Symbols"/>
              <a:buChar char="▪"/>
            </a:pPr>
            <a:r>
              <a:rPr b="0" i="0" lang="en-US" sz="1400" u="none" cap="none" strike="noStrike">
                <a:solidFill>
                  <a:schemeClr val="dk1"/>
                </a:solidFill>
                <a:latin typeface="Arial"/>
                <a:ea typeface="Arial"/>
                <a:cs typeface="Arial"/>
                <a:sym typeface="Arial"/>
              </a:rPr>
              <a:t>Supports </a:t>
            </a:r>
            <a:r>
              <a:rPr b="1" i="0" lang="en-US" sz="1400" u="none" cap="none" strike="noStrike">
                <a:solidFill>
                  <a:schemeClr val="dk1"/>
                </a:solidFill>
                <a:latin typeface="Arial"/>
                <a:ea typeface="Arial"/>
                <a:cs typeface="Arial"/>
                <a:sym typeface="Arial"/>
              </a:rPr>
              <a:t>multi-architecture</a:t>
            </a:r>
            <a:r>
              <a:rPr b="0" i="0" lang="en-US" sz="1400" u="none" cap="none" strike="noStrike">
                <a:solidFill>
                  <a:schemeClr val="dk1"/>
                </a:solidFill>
                <a:latin typeface="Arial"/>
                <a:ea typeface="Arial"/>
                <a:cs typeface="Arial"/>
                <a:sym typeface="Arial"/>
              </a:rPr>
              <a:t> virtual machines (e.g., x86, ARM).</a:t>
            </a:r>
            <a:endParaRPr/>
          </a:p>
          <a:p>
            <a:pPr indent="-285750" lvl="0" marL="285750" marR="0" rtl="0" algn="l">
              <a:lnSpc>
                <a:spcPct val="100000"/>
              </a:lnSpc>
              <a:spcBef>
                <a:spcPts val="0"/>
              </a:spcBef>
              <a:spcAft>
                <a:spcPts val="0"/>
              </a:spcAft>
              <a:buClr>
                <a:schemeClr val="dk1"/>
              </a:buClr>
              <a:buSzPts val="1400"/>
              <a:buFont typeface="Noto Sans Symbols"/>
              <a:buChar char="▪"/>
            </a:pPr>
            <a:r>
              <a:rPr b="0" i="0" lang="en-US" sz="1400" u="none" cap="none" strike="noStrike">
                <a:solidFill>
                  <a:schemeClr val="dk1"/>
                </a:solidFill>
                <a:latin typeface="Arial"/>
                <a:ea typeface="Arial"/>
                <a:cs typeface="Arial"/>
                <a:sym typeface="Arial"/>
              </a:rPr>
              <a:t>REST API available for automation and cloud management.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8" name="Shape 528"/>
        <p:cNvGrpSpPr/>
        <p:nvPr/>
      </p:nvGrpSpPr>
      <p:grpSpPr>
        <a:xfrm>
          <a:off x="0" y="0"/>
          <a:ext cx="0" cy="0"/>
          <a:chOff x="0" y="0"/>
          <a:chExt cx="0" cy="0"/>
        </a:xfrm>
      </p:grpSpPr>
      <p:pic>
        <p:nvPicPr>
          <p:cNvPr descr="A picture containing drawing&#10;&#10;Description automatically generated" id="529" name="Google Shape;529;p102"/>
          <p:cNvPicPr preferRelativeResize="0"/>
          <p:nvPr/>
        </p:nvPicPr>
        <p:blipFill rotWithShape="1">
          <a:blip r:embed="rId3">
            <a:alphaModFix/>
          </a:blip>
          <a:srcRect b="0" l="0" r="0" t="0"/>
          <a:stretch/>
        </p:blipFill>
        <p:spPr>
          <a:xfrm>
            <a:off x="0" y="5573088"/>
            <a:ext cx="1417834" cy="1284912"/>
          </a:xfrm>
          <a:prstGeom prst="rect">
            <a:avLst/>
          </a:prstGeom>
          <a:noFill/>
          <a:ln>
            <a:noFill/>
          </a:ln>
        </p:spPr>
      </p:pic>
      <p:sp>
        <p:nvSpPr>
          <p:cNvPr id="530" name="Google Shape;530;p102"/>
          <p:cNvSpPr/>
          <p:nvPr/>
        </p:nvSpPr>
        <p:spPr>
          <a:xfrm>
            <a:off x="212128" y="162623"/>
            <a:ext cx="8718512" cy="58473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3C71"/>
              </a:buClr>
              <a:buSzPts val="3200"/>
              <a:buFont typeface="Arial"/>
              <a:buNone/>
            </a:pPr>
            <a:r>
              <a:rPr b="1" i="0" lang="en-US" sz="3200" u="none" cap="none" strike="noStrike">
                <a:solidFill>
                  <a:srgbClr val="003C71"/>
                </a:solidFill>
                <a:latin typeface="Arial"/>
                <a:ea typeface="Arial"/>
                <a:cs typeface="Arial"/>
                <a:sym typeface="Arial"/>
              </a:rPr>
              <a:t>LXD</a:t>
            </a:r>
            <a:r>
              <a:rPr b="1" i="0" lang="en-US" sz="3200" u="none" cap="none" strike="noStrike">
                <a:solidFill>
                  <a:srgbClr val="003C71"/>
                </a:solidFill>
                <a:latin typeface="Arial"/>
                <a:ea typeface="Arial"/>
                <a:cs typeface="Arial"/>
                <a:sym typeface="Arial"/>
              </a:rPr>
              <a:t> &amp; LXC </a:t>
            </a:r>
            <a:r>
              <a:rPr b="1" i="0" lang="en-US" sz="2400" u="none" cap="none" strike="noStrike">
                <a:solidFill>
                  <a:srgbClr val="003C71"/>
                </a:solidFill>
                <a:latin typeface="Arial"/>
                <a:ea typeface="Arial"/>
                <a:cs typeface="Arial"/>
                <a:sym typeface="Arial"/>
              </a:rPr>
              <a:t>(LinuX Daemon &amp; LinuX Containers)</a:t>
            </a:r>
            <a:endParaRPr b="1" i="0" sz="2400" u="none" cap="none" strike="noStrike">
              <a:solidFill>
                <a:srgbClr val="003C71"/>
              </a:solidFill>
              <a:latin typeface="Arial"/>
              <a:ea typeface="Arial"/>
              <a:cs typeface="Arial"/>
              <a:sym typeface="Arial"/>
            </a:endParaRPr>
          </a:p>
        </p:txBody>
      </p:sp>
      <p:sp>
        <p:nvSpPr>
          <p:cNvPr id="531" name="Google Shape;531;p102"/>
          <p:cNvSpPr/>
          <p:nvPr/>
        </p:nvSpPr>
        <p:spPr>
          <a:xfrm>
            <a:off x="406400" y="3431436"/>
            <a:ext cx="9001760" cy="1569660"/>
          </a:xfrm>
          <a:prstGeom prst="rect">
            <a:avLst/>
          </a:prstGeom>
          <a:noFill/>
          <a:ln>
            <a:noFill/>
          </a:ln>
        </p:spPr>
        <p:txBody>
          <a:bodyPr anchorCtr="0" anchor="t" bIns="45700" lIns="91425" spcFirstLastPara="1" rIns="91425" wrap="square" tIns="45700">
            <a:spAutoFit/>
          </a:bodyPr>
          <a:lstStyle/>
          <a:p>
            <a:pPr indent="-285750" lvl="0" marL="285750" marR="0" rtl="0" algn="just">
              <a:lnSpc>
                <a:spcPct val="100000"/>
              </a:lnSpc>
              <a:spcBef>
                <a:spcPts val="0"/>
              </a:spcBef>
              <a:spcAft>
                <a:spcPts val="0"/>
              </a:spcAft>
              <a:buClr>
                <a:srgbClr val="000000"/>
              </a:buClr>
              <a:buSzPts val="1600"/>
              <a:buFont typeface="Noto Sans Symbols"/>
              <a:buChar char="✔"/>
            </a:pPr>
            <a:r>
              <a:rPr b="0" i="0" lang="en-US" sz="1600" u="none" cap="none" strike="noStrike">
                <a:solidFill>
                  <a:srgbClr val="000000"/>
                </a:solidFill>
                <a:latin typeface="Arial"/>
                <a:ea typeface="Arial"/>
                <a:cs typeface="Arial"/>
                <a:sym typeface="Arial"/>
              </a:rPr>
              <a:t>Similar to LXC, LXD also manages system containers using Linux kernel features (e.g., namespaces, cgroups) and does not rely on a hypervisor for this purpose. LXD is a more intuitive and user-friendly tool aimed at making it easy to work with Linux containers. When LXD is used to run VMs, it relies on QEMU as the underlying hypervisor to provide full hardware virtualization. QEMU works alongside the KVM on Linux systems to enable efficient virtualization with </a:t>
            </a:r>
            <a:r>
              <a:rPr b="1" i="0" lang="en-US" sz="1600" u="sng" cap="none" strike="noStrike">
                <a:solidFill>
                  <a:srgbClr val="000000"/>
                </a:solidFill>
                <a:latin typeface="Arial"/>
                <a:ea typeface="Arial"/>
                <a:cs typeface="Arial"/>
                <a:sym typeface="Arial"/>
              </a:rPr>
              <a:t>near-native performance</a:t>
            </a:r>
            <a:r>
              <a:rPr b="0" i="0" lang="en-US" sz="1600" u="none" cap="none" strike="noStrike">
                <a:solidFill>
                  <a:srgbClr val="000000"/>
                </a:solidFill>
                <a:latin typeface="Arial"/>
                <a:ea typeface="Arial"/>
                <a:cs typeface="Arial"/>
                <a:sym typeface="Arial"/>
              </a:rPr>
              <a:t>. </a:t>
            </a:r>
            <a:endParaRPr b="0" i="0" sz="1600" u="none" cap="none" strike="noStrike">
              <a:solidFill>
                <a:srgbClr val="000000"/>
              </a:solidFill>
              <a:latin typeface="Arial"/>
              <a:ea typeface="Arial"/>
              <a:cs typeface="Arial"/>
              <a:sym typeface="Arial"/>
            </a:endParaRPr>
          </a:p>
        </p:txBody>
      </p:sp>
      <p:sp>
        <p:nvSpPr>
          <p:cNvPr id="532" name="Google Shape;532;p102"/>
          <p:cNvSpPr/>
          <p:nvPr/>
        </p:nvSpPr>
        <p:spPr>
          <a:xfrm>
            <a:off x="212128" y="1075769"/>
            <a:ext cx="4459875"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600" u="none" cap="none" strike="noStrike">
                <a:solidFill>
                  <a:srgbClr val="000000"/>
                </a:solidFill>
                <a:latin typeface="Arial"/>
                <a:ea typeface="Arial"/>
                <a:cs typeface="Arial"/>
                <a:sym typeface="Arial"/>
              </a:rPr>
              <a:t>LXC (Linux Containers) use No Hypervisor: </a:t>
            </a:r>
            <a:endParaRPr/>
          </a:p>
        </p:txBody>
      </p:sp>
      <p:sp>
        <p:nvSpPr>
          <p:cNvPr id="533" name="Google Shape;533;p102"/>
          <p:cNvSpPr/>
          <p:nvPr/>
        </p:nvSpPr>
        <p:spPr>
          <a:xfrm>
            <a:off x="364163" y="1455069"/>
            <a:ext cx="9083040" cy="1323439"/>
          </a:xfrm>
          <a:prstGeom prst="rect">
            <a:avLst/>
          </a:prstGeom>
          <a:noFill/>
          <a:ln>
            <a:noFill/>
          </a:ln>
        </p:spPr>
        <p:txBody>
          <a:bodyPr anchorCtr="0" anchor="t" bIns="45700" lIns="91425" spcFirstLastPara="1" rIns="91425" wrap="square" tIns="45700">
            <a:spAutoFit/>
          </a:bodyPr>
          <a:lstStyle/>
          <a:p>
            <a:pPr indent="-285750" lvl="0" marL="285750" marR="0" rtl="0" algn="just">
              <a:lnSpc>
                <a:spcPct val="100000"/>
              </a:lnSpc>
              <a:spcBef>
                <a:spcPts val="0"/>
              </a:spcBef>
              <a:spcAft>
                <a:spcPts val="0"/>
              </a:spcAft>
              <a:buClr>
                <a:srgbClr val="000000"/>
              </a:buClr>
              <a:buSzPts val="1600"/>
              <a:buFont typeface="Noto Sans Symbols"/>
              <a:buChar char="✔"/>
            </a:pPr>
            <a:r>
              <a:rPr b="0" i="0" lang="en-US" sz="1600" u="none" cap="none" strike="noStrike">
                <a:solidFill>
                  <a:srgbClr val="FF0000"/>
                </a:solidFill>
                <a:latin typeface="Arial"/>
                <a:ea typeface="Arial"/>
                <a:cs typeface="Arial"/>
                <a:sym typeface="Arial"/>
              </a:rPr>
              <a:t>LXC is not a virtualization technology</a:t>
            </a:r>
            <a:r>
              <a:rPr b="0" i="0" lang="en-US" sz="1600" u="none" cap="none" strike="noStrike">
                <a:solidFill>
                  <a:srgbClr val="000000"/>
                </a:solidFill>
                <a:latin typeface="Arial"/>
                <a:ea typeface="Arial"/>
                <a:cs typeface="Arial"/>
                <a:sym typeface="Arial"/>
              </a:rPr>
              <a:t> in the traditional sense, indeed </a:t>
            </a:r>
            <a:r>
              <a:rPr b="0" i="0" lang="en-US" sz="1600" u="none" cap="none" strike="noStrike">
                <a:solidFill>
                  <a:srgbClr val="FF0000"/>
                </a:solidFill>
                <a:latin typeface="Arial"/>
                <a:ea typeface="Arial"/>
                <a:cs typeface="Arial"/>
                <a:sym typeface="Arial"/>
              </a:rPr>
              <a:t>it is </a:t>
            </a:r>
            <a:r>
              <a:rPr b="0" i="0" lang="en-US" sz="1400" u="none" cap="none" strike="noStrike">
                <a:solidFill>
                  <a:srgbClr val="FF0000"/>
                </a:solidFill>
                <a:latin typeface="Arial"/>
                <a:ea typeface="Arial"/>
                <a:cs typeface="Arial"/>
                <a:sym typeface="Arial"/>
              </a:rPr>
              <a:t>a low-level user space interface that </a:t>
            </a:r>
            <a:r>
              <a:rPr b="0" i="0" lang="en-US" sz="1600" u="none" cap="none" strike="noStrike">
                <a:solidFill>
                  <a:srgbClr val="FF0000"/>
                </a:solidFill>
                <a:latin typeface="Arial"/>
                <a:ea typeface="Arial"/>
                <a:cs typeface="Arial"/>
                <a:sym typeface="Arial"/>
              </a:rPr>
              <a:t>uses Linux kernel features such as namespaces to isolate processes</a:t>
            </a:r>
            <a:r>
              <a:rPr b="0" i="0" lang="en-US" sz="1600" u="none" cap="none" strike="noStrike">
                <a:solidFill>
                  <a:srgbClr val="000000"/>
                </a:solidFill>
                <a:latin typeface="Arial"/>
                <a:ea typeface="Arial"/>
                <a:cs typeface="Arial"/>
                <a:sym typeface="Arial"/>
              </a:rPr>
              <a:t>. This means containers share the host kernel, eliminating the need for a hypervisor. Indeed, LXC containers are more lightweight because they directly utilize the Linux kernel without requiring hardware emulation or kernel virtualization.</a:t>
            </a:r>
            <a:endParaRPr/>
          </a:p>
        </p:txBody>
      </p:sp>
      <p:sp>
        <p:nvSpPr>
          <p:cNvPr id="534" name="Google Shape;534;p102"/>
          <p:cNvSpPr/>
          <p:nvPr/>
        </p:nvSpPr>
        <p:spPr>
          <a:xfrm>
            <a:off x="212128" y="3031459"/>
            <a:ext cx="2270173"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600" u="none" cap="none" strike="noStrike">
                <a:solidFill>
                  <a:srgbClr val="000000"/>
                </a:solidFill>
                <a:latin typeface="Arial"/>
                <a:ea typeface="Arial"/>
                <a:cs typeface="Arial"/>
                <a:sym typeface="Arial"/>
              </a:rPr>
              <a:t>LXD (Linux Daemon)</a:t>
            </a:r>
            <a:endParaRPr b="1" i="0" sz="1600" u="none" cap="none" strike="noStrike">
              <a:solidFill>
                <a:srgbClr val="000000"/>
              </a:solidFill>
              <a:latin typeface="Arial"/>
              <a:ea typeface="Arial"/>
              <a:cs typeface="Arial"/>
              <a:sym typeface="Arial"/>
            </a:endParaRPr>
          </a:p>
        </p:txBody>
      </p:sp>
      <p:sp>
        <p:nvSpPr>
          <p:cNvPr id="535" name="Google Shape;535;p102"/>
          <p:cNvSpPr/>
          <p:nvPr/>
        </p:nvSpPr>
        <p:spPr>
          <a:xfrm>
            <a:off x="1508004" y="5131621"/>
            <a:ext cx="8560556" cy="1938992"/>
          </a:xfrm>
          <a:prstGeom prst="rect">
            <a:avLst/>
          </a:prstGeom>
          <a:noFill/>
          <a:ln>
            <a:noFill/>
          </a:ln>
        </p:spPr>
        <p:txBody>
          <a:bodyPr anchorCtr="0" anchor="t" bIns="45700" lIns="91425" spcFirstLastPara="1" rIns="91425" wrap="square" tIns="45700">
            <a:spAutoFit/>
          </a:bodyPr>
          <a:lstStyle/>
          <a:p>
            <a:pPr indent="-285750" lvl="0" marL="285750" marR="0" rtl="0" algn="l">
              <a:lnSpc>
                <a:spcPct val="150000"/>
              </a:lnSpc>
              <a:spcBef>
                <a:spcPts val="0"/>
              </a:spcBef>
              <a:spcAft>
                <a:spcPts val="0"/>
              </a:spcAft>
              <a:buClr>
                <a:srgbClr val="000000"/>
              </a:buClr>
              <a:buSzPts val="1600"/>
              <a:buFont typeface="Noto Sans Symbols"/>
              <a:buChar char="▪"/>
            </a:pPr>
            <a:r>
              <a:rPr b="0" i="0" lang="en-US" sz="1600" u="none" cap="none" strike="noStrike">
                <a:solidFill>
                  <a:srgbClr val="002060"/>
                </a:solidFill>
                <a:latin typeface="Arial"/>
                <a:ea typeface="Arial"/>
                <a:cs typeface="Arial"/>
                <a:sym typeface="Arial"/>
              </a:rPr>
              <a:t>For </a:t>
            </a:r>
            <a:r>
              <a:rPr b="1" i="0" lang="en-US" sz="1600" u="none" cap="none" strike="noStrike">
                <a:solidFill>
                  <a:srgbClr val="002060"/>
                </a:solidFill>
                <a:latin typeface="Arial"/>
                <a:ea typeface="Arial"/>
                <a:cs typeface="Arial"/>
                <a:sym typeface="Arial"/>
              </a:rPr>
              <a:t>Containers</a:t>
            </a:r>
            <a:r>
              <a:rPr b="0" i="0" lang="en-US" sz="1600" u="none" cap="none" strike="noStrike">
                <a:solidFill>
                  <a:srgbClr val="002060"/>
                </a:solidFill>
                <a:latin typeface="Arial"/>
                <a:ea typeface="Arial"/>
                <a:cs typeface="Arial"/>
                <a:sym typeface="Arial"/>
              </a:rPr>
              <a:t>, </a:t>
            </a:r>
            <a:r>
              <a:rPr b="1" i="0" lang="en-US" sz="1600" u="none" cap="none" strike="noStrike">
                <a:solidFill>
                  <a:srgbClr val="002060"/>
                </a:solidFill>
                <a:latin typeface="Arial"/>
                <a:ea typeface="Arial"/>
                <a:cs typeface="Arial"/>
                <a:sym typeface="Arial"/>
              </a:rPr>
              <a:t>LXD and LXC </a:t>
            </a:r>
            <a:r>
              <a:rPr b="0" i="0" lang="en-US" sz="1600" u="none" cap="none" strike="noStrike">
                <a:solidFill>
                  <a:srgbClr val="002060"/>
                </a:solidFill>
                <a:latin typeface="Arial"/>
                <a:ea typeface="Arial"/>
                <a:cs typeface="Arial"/>
                <a:sym typeface="Arial"/>
              </a:rPr>
              <a:t>rely on the </a:t>
            </a:r>
            <a:r>
              <a:rPr b="1" i="0" lang="en-US" sz="1600" u="none" cap="none" strike="noStrike">
                <a:solidFill>
                  <a:srgbClr val="002060"/>
                </a:solidFill>
                <a:latin typeface="Arial"/>
                <a:ea typeface="Arial"/>
                <a:cs typeface="Arial"/>
                <a:sym typeface="Arial"/>
              </a:rPr>
              <a:t>Linux kernel</a:t>
            </a:r>
            <a:r>
              <a:rPr b="0" i="0" lang="en-US" sz="1600" u="none" cap="none" strike="noStrike">
                <a:solidFill>
                  <a:srgbClr val="002060"/>
                </a:solidFill>
                <a:latin typeface="Arial"/>
                <a:ea typeface="Arial"/>
                <a:cs typeface="Arial"/>
                <a:sym typeface="Arial"/>
              </a:rPr>
              <a:t>, </a:t>
            </a:r>
            <a:r>
              <a:rPr b="0" i="0" lang="en-US" sz="1600" u="none" cap="none" strike="noStrike">
                <a:solidFill>
                  <a:srgbClr val="FF0000"/>
                </a:solidFill>
                <a:latin typeface="Arial"/>
                <a:ea typeface="Arial"/>
                <a:cs typeface="Arial"/>
                <a:sym typeface="Arial"/>
              </a:rPr>
              <a:t>not a Hypervisor</a:t>
            </a:r>
            <a:r>
              <a:rPr b="0" i="0" lang="en-US" sz="1600" u="none" cap="none" strike="noStrike">
                <a:solidFill>
                  <a:srgbClr val="002060"/>
                </a:solidFill>
                <a:latin typeface="Arial"/>
                <a:ea typeface="Arial"/>
                <a:cs typeface="Arial"/>
                <a:sym typeface="Arial"/>
              </a:rPr>
              <a:t>. </a:t>
            </a:r>
            <a:endParaRPr/>
          </a:p>
          <a:p>
            <a:pPr indent="-285750" lvl="0" marL="285750" marR="0" rtl="0" algn="l">
              <a:lnSpc>
                <a:spcPct val="150000"/>
              </a:lnSpc>
              <a:spcBef>
                <a:spcPts val="0"/>
              </a:spcBef>
              <a:spcAft>
                <a:spcPts val="0"/>
              </a:spcAft>
              <a:buClr>
                <a:srgbClr val="000000"/>
              </a:buClr>
              <a:buSzPts val="1600"/>
              <a:buFont typeface="Noto Sans Symbols"/>
              <a:buChar char="▪"/>
            </a:pPr>
            <a:r>
              <a:rPr b="0" i="0" lang="en-US" sz="1600" u="none" cap="none" strike="noStrike">
                <a:solidFill>
                  <a:srgbClr val="002060"/>
                </a:solidFill>
                <a:latin typeface="Arial"/>
                <a:ea typeface="Arial"/>
                <a:cs typeface="Arial"/>
                <a:sym typeface="Arial"/>
              </a:rPr>
              <a:t>For </a:t>
            </a:r>
            <a:r>
              <a:rPr b="1" i="0" lang="en-US" sz="1600" u="none" cap="none" strike="noStrike">
                <a:solidFill>
                  <a:srgbClr val="002060"/>
                </a:solidFill>
                <a:latin typeface="Arial"/>
                <a:ea typeface="Arial"/>
                <a:cs typeface="Arial"/>
                <a:sym typeface="Arial"/>
              </a:rPr>
              <a:t>VMs</a:t>
            </a:r>
            <a:r>
              <a:rPr b="0" i="0" lang="en-US" sz="1600" u="none" cap="none" strike="noStrike">
                <a:solidFill>
                  <a:srgbClr val="002060"/>
                </a:solidFill>
                <a:latin typeface="Arial"/>
                <a:ea typeface="Arial"/>
                <a:cs typeface="Arial"/>
                <a:sym typeface="Arial"/>
              </a:rPr>
              <a:t> (via LXD), </a:t>
            </a:r>
            <a:r>
              <a:rPr b="1" i="0" lang="en-US" sz="1600" u="none" cap="none" strike="noStrike">
                <a:solidFill>
                  <a:srgbClr val="002060"/>
                </a:solidFill>
                <a:latin typeface="Arial"/>
                <a:ea typeface="Arial"/>
                <a:cs typeface="Arial"/>
                <a:sym typeface="Arial"/>
              </a:rPr>
              <a:t>LXD</a:t>
            </a:r>
            <a:r>
              <a:rPr b="0" i="0" lang="en-US" sz="1600" u="none" cap="none" strike="noStrike">
                <a:solidFill>
                  <a:srgbClr val="002060"/>
                </a:solidFill>
                <a:latin typeface="Arial"/>
                <a:ea typeface="Arial"/>
                <a:cs typeface="Arial"/>
                <a:sym typeface="Arial"/>
              </a:rPr>
              <a:t> uses </a:t>
            </a:r>
            <a:r>
              <a:rPr b="1" i="0" lang="en-US" sz="1600" u="none" cap="none" strike="noStrike">
                <a:solidFill>
                  <a:srgbClr val="002060"/>
                </a:solidFill>
                <a:latin typeface="Arial"/>
                <a:ea typeface="Arial"/>
                <a:cs typeface="Arial"/>
                <a:sym typeface="Arial"/>
              </a:rPr>
              <a:t>QEMU with KVM as the hypervisor </a:t>
            </a:r>
            <a:r>
              <a:rPr b="0" i="0" lang="en-US" sz="1600" u="none" cap="none" strike="noStrike">
                <a:solidFill>
                  <a:srgbClr val="002060"/>
                </a:solidFill>
                <a:latin typeface="Arial"/>
                <a:ea typeface="Arial"/>
                <a:cs typeface="Arial"/>
                <a:sym typeface="Arial"/>
              </a:rPr>
              <a:t>for HW virtualization.</a:t>
            </a:r>
            <a:endParaRPr/>
          </a:p>
          <a:p>
            <a:pPr indent="-285750" lvl="0" marL="285750" marR="0" rtl="0" algn="just">
              <a:lnSpc>
                <a:spcPct val="150000"/>
              </a:lnSpc>
              <a:spcBef>
                <a:spcPts val="0"/>
              </a:spcBef>
              <a:spcAft>
                <a:spcPts val="0"/>
              </a:spcAft>
              <a:buClr>
                <a:srgbClr val="000000"/>
              </a:buClr>
              <a:buSzPts val="1600"/>
              <a:buFont typeface="Noto Sans Symbols"/>
              <a:buChar char="▪"/>
            </a:pPr>
            <a:r>
              <a:rPr b="0" i="0" lang="en-US" sz="1600" u="none" cap="none" strike="noStrike">
                <a:solidFill>
                  <a:srgbClr val="002060"/>
                </a:solidFill>
                <a:latin typeface="Arial"/>
                <a:ea typeface="Arial"/>
                <a:cs typeface="Arial"/>
                <a:sym typeface="Arial"/>
              </a:rPr>
              <a:t>Under the hood, </a:t>
            </a:r>
            <a:r>
              <a:rPr b="1" i="0" lang="en-US" sz="1600" u="none" cap="none" strike="noStrike">
                <a:solidFill>
                  <a:srgbClr val="002060"/>
                </a:solidFill>
                <a:latin typeface="Arial"/>
                <a:ea typeface="Arial"/>
                <a:cs typeface="Arial"/>
                <a:sym typeface="Arial"/>
              </a:rPr>
              <a:t>LXD uses LXC </a:t>
            </a:r>
            <a:r>
              <a:rPr b="0" i="0" lang="en-US" sz="1600" u="none" cap="none" strike="noStrike">
                <a:solidFill>
                  <a:srgbClr val="002060"/>
                </a:solidFill>
                <a:latin typeface="Arial"/>
                <a:ea typeface="Arial"/>
                <a:cs typeface="Arial"/>
                <a:sym typeface="Arial"/>
              </a:rPr>
              <a:t>to create and manage the containers. LXD provides a superset of the features that LXC supports, and it is easier to use.</a:t>
            </a:r>
            <a:endParaRPr/>
          </a:p>
          <a:p>
            <a:pPr indent="-184150" lvl="0" marL="285750" marR="0" rtl="0" algn="l">
              <a:lnSpc>
                <a:spcPct val="150000"/>
              </a:lnSpc>
              <a:spcBef>
                <a:spcPts val="0"/>
              </a:spcBef>
              <a:spcAft>
                <a:spcPts val="0"/>
              </a:spcAft>
              <a:buClr>
                <a:srgbClr val="000000"/>
              </a:buClr>
              <a:buSzPts val="1600"/>
              <a:buFont typeface="Noto Sans Symbols"/>
              <a:buNone/>
            </a:pPr>
            <a:r>
              <a:t/>
            </a:r>
            <a:endParaRPr b="0" i="0" sz="1600" u="none" cap="none" strike="noStrike">
              <a:solidFill>
                <a:srgbClr val="002060"/>
              </a:solidFill>
              <a:latin typeface="Arial"/>
              <a:ea typeface="Arial"/>
              <a:cs typeface="Arial"/>
              <a:sym typeface="Arial"/>
            </a:endParaRPr>
          </a:p>
        </p:txBody>
      </p:sp>
      <p:pic>
        <p:nvPicPr>
          <p:cNvPr id="536" name="Google Shape;536;p102"/>
          <p:cNvPicPr preferRelativeResize="0"/>
          <p:nvPr/>
        </p:nvPicPr>
        <p:blipFill rotWithShape="1">
          <a:blip r:embed="rId4">
            <a:alphaModFix/>
          </a:blip>
          <a:srcRect b="0" l="0" r="0" t="0"/>
          <a:stretch/>
        </p:blipFill>
        <p:spPr>
          <a:xfrm>
            <a:off x="9646920" y="654775"/>
            <a:ext cx="2103120" cy="1919098"/>
          </a:xfrm>
          <a:prstGeom prst="rect">
            <a:avLst/>
          </a:prstGeom>
          <a:noFill/>
          <a:ln>
            <a:noFill/>
          </a:ln>
        </p:spPr>
      </p:pic>
      <p:pic>
        <p:nvPicPr>
          <p:cNvPr id="537" name="Google Shape;537;p102"/>
          <p:cNvPicPr preferRelativeResize="0"/>
          <p:nvPr/>
        </p:nvPicPr>
        <p:blipFill rotWithShape="1">
          <a:blip r:embed="rId5">
            <a:alphaModFix/>
          </a:blip>
          <a:srcRect b="0" l="0" r="0" t="0"/>
          <a:stretch/>
        </p:blipFill>
        <p:spPr>
          <a:xfrm>
            <a:off x="9748419" y="3996305"/>
            <a:ext cx="2112897" cy="1378335"/>
          </a:xfrm>
          <a:prstGeom prst="rect">
            <a:avLst/>
          </a:prstGeom>
          <a:noFill/>
          <a:ln>
            <a:noFill/>
          </a:ln>
        </p:spPr>
      </p:pic>
      <p:pic>
        <p:nvPicPr>
          <p:cNvPr id="538" name="Google Shape;538;p102"/>
          <p:cNvPicPr preferRelativeResize="0"/>
          <p:nvPr/>
        </p:nvPicPr>
        <p:blipFill rotWithShape="1">
          <a:blip r:embed="rId6">
            <a:alphaModFix/>
          </a:blip>
          <a:srcRect b="0" l="0" r="0" t="0"/>
          <a:stretch/>
        </p:blipFill>
        <p:spPr>
          <a:xfrm>
            <a:off x="9408160" y="2439136"/>
            <a:ext cx="2470936" cy="164729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3" name="Shape 543"/>
        <p:cNvGrpSpPr/>
        <p:nvPr/>
      </p:nvGrpSpPr>
      <p:grpSpPr>
        <a:xfrm>
          <a:off x="0" y="0"/>
          <a:ext cx="0" cy="0"/>
          <a:chOff x="0" y="0"/>
          <a:chExt cx="0" cy="0"/>
        </a:xfrm>
      </p:grpSpPr>
      <p:pic>
        <p:nvPicPr>
          <p:cNvPr descr="A picture containing drawing&#10;&#10;Description automatically generated" id="544" name="Google Shape;544;p103"/>
          <p:cNvPicPr preferRelativeResize="0"/>
          <p:nvPr/>
        </p:nvPicPr>
        <p:blipFill rotWithShape="1">
          <a:blip r:embed="rId3">
            <a:alphaModFix/>
          </a:blip>
          <a:srcRect b="0" l="0" r="0" t="0"/>
          <a:stretch/>
        </p:blipFill>
        <p:spPr>
          <a:xfrm>
            <a:off x="0" y="5573088"/>
            <a:ext cx="1417834" cy="1284912"/>
          </a:xfrm>
          <a:prstGeom prst="rect">
            <a:avLst/>
          </a:prstGeom>
          <a:noFill/>
          <a:ln>
            <a:noFill/>
          </a:ln>
        </p:spPr>
      </p:pic>
      <p:sp>
        <p:nvSpPr>
          <p:cNvPr id="545" name="Google Shape;545;p103"/>
          <p:cNvSpPr/>
          <p:nvPr/>
        </p:nvSpPr>
        <p:spPr>
          <a:xfrm>
            <a:off x="212128" y="821141"/>
            <a:ext cx="10750512" cy="4678204"/>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None/>
            </a:pPr>
            <a:r>
              <a:rPr b="1" i="0" lang="en-US" sz="1800" u="none" cap="none" strike="noStrike">
                <a:solidFill>
                  <a:srgbClr val="000000"/>
                </a:solidFill>
                <a:latin typeface="Arial"/>
                <a:ea typeface="Arial"/>
                <a:cs typeface="Arial"/>
                <a:sym typeface="Arial"/>
              </a:rPr>
              <a:t>LXD uses LXC for system containers:</a:t>
            </a:r>
            <a:endParaRPr/>
          </a:p>
          <a:p>
            <a:pPr indent="0" lvl="0" marL="0" marR="0" rtl="0" algn="just">
              <a:lnSpc>
                <a:spcPct val="100000"/>
              </a:lnSpc>
              <a:spcBef>
                <a:spcPts val="0"/>
              </a:spcBef>
              <a:spcAft>
                <a:spcPts val="0"/>
              </a:spcAft>
              <a:buNone/>
            </a:pPr>
            <a:r>
              <a:rPr b="0" i="0" lang="en-US" sz="1600" u="none" cap="none" strike="noStrike">
                <a:solidFill>
                  <a:srgbClr val="000000"/>
                </a:solidFill>
                <a:latin typeface="Arial"/>
                <a:ea typeface="Arial"/>
                <a:cs typeface="Arial"/>
                <a:sym typeface="Arial"/>
              </a:rPr>
              <a:t>LXC is the technology allowing the segmentation of your system into independent containers, whereas LXD is a daemon running on top of LXC which facilitates the creation and management of system containers. </a:t>
            </a:r>
            <a:endParaRPr b="0" i="0" sz="16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None/>
            </a:pPr>
            <a:r>
              <a:t/>
            </a:r>
            <a:endParaRPr b="0" i="0" sz="16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None/>
            </a:pPr>
            <a:r>
              <a:rPr b="1" i="0" lang="en-US" sz="1800" u="none" cap="none" strike="noStrike">
                <a:solidFill>
                  <a:srgbClr val="000000"/>
                </a:solidFill>
                <a:latin typeface="Arial"/>
                <a:ea typeface="Arial"/>
                <a:cs typeface="Arial"/>
                <a:sym typeface="Arial"/>
              </a:rPr>
              <a:t>LXD uses QEMU for VMs (need KVM support on Host):</a:t>
            </a:r>
            <a:endParaRPr/>
          </a:p>
          <a:p>
            <a:pPr indent="0" lvl="0" marL="0" marR="0" rtl="0" algn="just">
              <a:lnSpc>
                <a:spcPct val="100000"/>
              </a:lnSpc>
              <a:spcBef>
                <a:spcPts val="0"/>
              </a:spcBef>
              <a:spcAft>
                <a:spcPts val="0"/>
              </a:spcAft>
              <a:buNone/>
            </a:pPr>
            <a:r>
              <a:rPr b="0" i="0" lang="en-US" sz="1600" u="none" cap="none" strike="noStrike">
                <a:solidFill>
                  <a:srgbClr val="000000"/>
                </a:solidFill>
                <a:latin typeface="Arial"/>
                <a:ea typeface="Arial"/>
                <a:cs typeface="Arial"/>
                <a:sym typeface="Arial"/>
              </a:rPr>
              <a:t>LXD integrates with QEMU for running VMs, allowing it to manage both containers and VMs in a unified environment.</a:t>
            </a:r>
            <a:endParaRPr/>
          </a:p>
          <a:p>
            <a:pPr indent="0" lvl="0" marL="0" marR="0" rtl="0" algn="just">
              <a:lnSpc>
                <a:spcPct val="100000"/>
              </a:lnSpc>
              <a:spcBef>
                <a:spcPts val="0"/>
              </a:spcBef>
              <a:spcAft>
                <a:spcPts val="0"/>
              </a:spcAft>
              <a:buNone/>
            </a:pPr>
            <a:r>
              <a:t/>
            </a:r>
            <a:endParaRPr b="0" i="0" sz="16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None/>
            </a:pPr>
            <a:r>
              <a:rPr b="1" i="0" lang="en-US" sz="1800" u="none" cap="none" strike="noStrike">
                <a:solidFill>
                  <a:srgbClr val="000000"/>
                </a:solidFill>
                <a:latin typeface="Arial"/>
                <a:ea typeface="Arial"/>
                <a:cs typeface="Arial"/>
                <a:sym typeface="Arial"/>
              </a:rPr>
              <a:t>LXC and LXD Roles:</a:t>
            </a:r>
            <a:endParaRPr/>
          </a:p>
          <a:p>
            <a:pPr indent="0" lvl="0" marL="0" marR="0" rtl="0" algn="just">
              <a:lnSpc>
                <a:spcPct val="100000"/>
              </a:lnSpc>
              <a:spcBef>
                <a:spcPts val="0"/>
              </a:spcBef>
              <a:spcAft>
                <a:spcPts val="0"/>
              </a:spcAft>
              <a:buNone/>
            </a:pPr>
            <a:r>
              <a:rPr b="0" i="0" lang="en-US" sz="1600" u="none" cap="none" strike="noStrike">
                <a:solidFill>
                  <a:srgbClr val="000000"/>
                </a:solidFill>
                <a:latin typeface="Arial"/>
                <a:ea typeface="Arial"/>
                <a:cs typeface="Arial"/>
                <a:sym typeface="Arial"/>
              </a:rPr>
              <a:t>LXC provides the low-level containerization technology, while LXD offers a daemon and a user-friendly interface for managing those containers with additional features.</a:t>
            </a:r>
            <a:endParaRPr/>
          </a:p>
          <a:p>
            <a:pPr indent="0" lvl="0" marL="0" marR="0" rtl="0" algn="just">
              <a:lnSpc>
                <a:spcPct val="100000"/>
              </a:lnSpc>
              <a:spcBef>
                <a:spcPts val="0"/>
              </a:spcBef>
              <a:spcAft>
                <a:spcPts val="0"/>
              </a:spcAft>
              <a:buNone/>
            </a:pPr>
            <a:r>
              <a:t/>
            </a:r>
            <a:endParaRPr b="0" i="0" sz="16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None/>
            </a:pPr>
            <a:r>
              <a:rPr b="1" i="0" lang="en-US" sz="1800" u="none" cap="none" strike="noStrike">
                <a:solidFill>
                  <a:srgbClr val="000000"/>
                </a:solidFill>
                <a:latin typeface="Arial"/>
                <a:ea typeface="Arial"/>
                <a:cs typeface="Arial"/>
                <a:sym typeface="Arial"/>
              </a:rPr>
              <a:t>LXD's features (storage, networking, logging):</a:t>
            </a:r>
            <a:endParaRPr/>
          </a:p>
          <a:p>
            <a:pPr indent="0" lvl="0" marL="0" marR="0" rtl="0" algn="just">
              <a:lnSpc>
                <a:spcPct val="100000"/>
              </a:lnSpc>
              <a:spcBef>
                <a:spcPts val="0"/>
              </a:spcBef>
              <a:spcAft>
                <a:spcPts val="0"/>
              </a:spcAft>
              <a:buNone/>
            </a:pPr>
            <a:r>
              <a:rPr b="0" i="0" lang="en-US" sz="1600" u="none" cap="none" strike="noStrike">
                <a:solidFill>
                  <a:srgbClr val="000000"/>
                </a:solidFill>
                <a:latin typeface="Arial"/>
                <a:ea typeface="Arial"/>
                <a:cs typeface="Arial"/>
                <a:sym typeface="Arial"/>
              </a:rPr>
              <a:t>LXD supports various storage back-ends, networking configurations, and logging mechanisms, making it highly flexible for a range of use cases.</a:t>
            </a:r>
            <a:endParaRPr/>
          </a:p>
          <a:p>
            <a:pPr indent="0" lvl="0" marL="0" marR="0" rtl="0" algn="just">
              <a:lnSpc>
                <a:spcPct val="100000"/>
              </a:lnSpc>
              <a:spcBef>
                <a:spcPts val="0"/>
              </a:spcBef>
              <a:spcAft>
                <a:spcPts val="0"/>
              </a:spcAft>
              <a:buNone/>
            </a:pPr>
            <a:r>
              <a:t/>
            </a:r>
            <a:endParaRPr b="0" i="0" sz="16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None/>
            </a:pPr>
            <a:r>
              <a:rPr b="1" i="0" lang="en-US" sz="1800" u="none" cap="none" strike="noStrike">
                <a:solidFill>
                  <a:srgbClr val="000000"/>
                </a:solidFill>
                <a:latin typeface="Arial"/>
                <a:ea typeface="Arial"/>
                <a:cs typeface="Arial"/>
                <a:sym typeface="Arial"/>
              </a:rPr>
              <a:t>Image-based and workload flexibility:</a:t>
            </a:r>
            <a:endParaRPr/>
          </a:p>
          <a:p>
            <a:pPr indent="0" lvl="0" marL="0" marR="0" rtl="0" algn="just">
              <a:lnSpc>
                <a:spcPct val="100000"/>
              </a:lnSpc>
              <a:spcBef>
                <a:spcPts val="0"/>
              </a:spcBef>
              <a:spcAft>
                <a:spcPts val="0"/>
              </a:spcAft>
              <a:buNone/>
            </a:pPr>
            <a:r>
              <a:rPr b="0" i="0" lang="en-US" sz="1600" u="none" cap="none" strike="noStrike">
                <a:solidFill>
                  <a:srgbClr val="000000"/>
                </a:solidFill>
                <a:latin typeface="Arial"/>
                <a:ea typeface="Arial"/>
                <a:cs typeface="Arial"/>
                <a:sym typeface="Arial"/>
              </a:rPr>
              <a:t>LXD leverages image-based deployment, allowing for diverse workloads, from lightweight containerized systems to heavier traditional applications.</a:t>
            </a:r>
            <a:endParaRPr/>
          </a:p>
        </p:txBody>
      </p:sp>
      <p:sp>
        <p:nvSpPr>
          <p:cNvPr id="546" name="Google Shape;546;p103"/>
          <p:cNvSpPr/>
          <p:nvPr/>
        </p:nvSpPr>
        <p:spPr>
          <a:xfrm>
            <a:off x="1580394" y="5573088"/>
            <a:ext cx="10449046" cy="830997"/>
          </a:xfrm>
          <a:prstGeom prst="rect">
            <a:avLst/>
          </a:prstGeom>
          <a:noFill/>
          <a:ln>
            <a:noFill/>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None/>
            </a:pPr>
            <a:r>
              <a:rPr b="0" i="0" lang="en-US" sz="1600" u="none" cap="none" strike="noStrike">
                <a:solidFill>
                  <a:srgbClr val="000000"/>
                </a:solidFill>
                <a:latin typeface="Arial"/>
                <a:ea typeface="Arial"/>
                <a:cs typeface="Arial"/>
                <a:sym typeface="Arial"/>
              </a:rPr>
              <a:t>While </a:t>
            </a:r>
            <a:r>
              <a:rPr b="1" i="0" lang="en-US" sz="1600" u="none" cap="none" strike="noStrike">
                <a:solidFill>
                  <a:srgbClr val="000000"/>
                </a:solidFill>
                <a:latin typeface="Arial"/>
                <a:ea typeface="Arial"/>
                <a:cs typeface="Arial"/>
                <a:sym typeface="Arial"/>
              </a:rPr>
              <a:t>LXD</a:t>
            </a:r>
            <a:r>
              <a:rPr b="0" i="0" lang="en-US" sz="1600" u="none" cap="none" strike="noStrike">
                <a:solidFill>
                  <a:srgbClr val="000000"/>
                </a:solidFill>
                <a:latin typeface="Arial"/>
                <a:ea typeface="Arial"/>
                <a:cs typeface="Arial"/>
                <a:sym typeface="Arial"/>
              </a:rPr>
              <a:t> shares similarities in managing workloads, it is much more </a:t>
            </a:r>
            <a:r>
              <a:rPr b="1" i="0" lang="en-US" sz="1600" u="none" cap="none" strike="noStrike">
                <a:solidFill>
                  <a:srgbClr val="000000"/>
                </a:solidFill>
                <a:latin typeface="Arial"/>
                <a:ea typeface="Arial"/>
                <a:cs typeface="Arial"/>
                <a:sym typeface="Arial"/>
              </a:rPr>
              <a:t>resource-efficient </a:t>
            </a:r>
            <a:r>
              <a:rPr b="0" i="0" lang="en-US" sz="1600" u="none" cap="none" strike="noStrike">
                <a:solidFill>
                  <a:srgbClr val="000000"/>
                </a:solidFill>
                <a:latin typeface="Arial"/>
                <a:ea typeface="Arial"/>
                <a:cs typeface="Arial"/>
                <a:sym typeface="Arial"/>
              </a:rPr>
              <a:t>(in comparison to VMware or other technologies) and </a:t>
            </a:r>
            <a:r>
              <a:rPr b="1" i="0" lang="en-US" sz="1600" u="none" cap="none" strike="noStrike">
                <a:solidFill>
                  <a:srgbClr val="000000"/>
                </a:solidFill>
                <a:latin typeface="Arial"/>
                <a:ea typeface="Arial"/>
                <a:cs typeface="Arial"/>
                <a:sym typeface="Arial"/>
              </a:rPr>
              <a:t>avoids virtualization overhead</a:t>
            </a:r>
            <a:r>
              <a:rPr b="0" i="0" lang="en-US" sz="1600" u="none" cap="none" strike="noStrike">
                <a:solidFill>
                  <a:srgbClr val="000000"/>
                </a:solidFill>
                <a:latin typeface="Arial"/>
                <a:ea typeface="Arial"/>
                <a:cs typeface="Arial"/>
                <a:sym typeface="Arial"/>
              </a:rPr>
              <a:t>, as it uses system containers for many tasks.</a:t>
            </a:r>
            <a:endParaRPr/>
          </a:p>
        </p:txBody>
      </p:sp>
      <p:sp>
        <p:nvSpPr>
          <p:cNvPr id="547" name="Google Shape;547;p103"/>
          <p:cNvSpPr/>
          <p:nvPr/>
        </p:nvSpPr>
        <p:spPr>
          <a:xfrm>
            <a:off x="212128" y="162623"/>
            <a:ext cx="8718512" cy="58473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3C71"/>
              </a:buClr>
              <a:buSzPts val="3200"/>
              <a:buFont typeface="Arial"/>
              <a:buNone/>
            </a:pPr>
            <a:r>
              <a:rPr b="1" i="0" lang="en-US" sz="3200" u="none" cap="none" strike="noStrike">
                <a:solidFill>
                  <a:srgbClr val="003C71"/>
                </a:solidFill>
                <a:latin typeface="Arial"/>
                <a:ea typeface="Arial"/>
                <a:cs typeface="Arial"/>
                <a:sym typeface="Arial"/>
              </a:rPr>
              <a:t>LXD</a:t>
            </a:r>
            <a:r>
              <a:rPr b="1" i="0" lang="en-US" sz="3200" u="none" cap="none" strike="noStrike">
                <a:solidFill>
                  <a:srgbClr val="003C71"/>
                </a:solidFill>
                <a:latin typeface="Arial"/>
                <a:ea typeface="Arial"/>
                <a:cs typeface="Arial"/>
                <a:sym typeface="Arial"/>
              </a:rPr>
              <a:t> &amp; LXC </a:t>
            </a:r>
            <a:r>
              <a:rPr b="1" i="0" lang="en-US" sz="2400" u="none" cap="none" strike="noStrike">
                <a:solidFill>
                  <a:srgbClr val="003C71"/>
                </a:solidFill>
                <a:latin typeface="Arial"/>
                <a:ea typeface="Arial"/>
                <a:cs typeface="Arial"/>
                <a:sym typeface="Arial"/>
              </a:rPr>
              <a:t>(LinuX Daemon &amp; LinuX Containers)</a:t>
            </a:r>
            <a:endParaRPr b="1" i="0" sz="2400" u="none" cap="none" strike="noStrike">
              <a:solidFill>
                <a:srgbClr val="003C71"/>
              </a:solidFill>
              <a:latin typeface="Arial"/>
              <a:ea typeface="Arial"/>
              <a:cs typeface="Arial"/>
              <a:sym typeface="Aria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2" name="Shape 552"/>
        <p:cNvGrpSpPr/>
        <p:nvPr/>
      </p:nvGrpSpPr>
      <p:grpSpPr>
        <a:xfrm>
          <a:off x="0" y="0"/>
          <a:ext cx="0" cy="0"/>
          <a:chOff x="0" y="0"/>
          <a:chExt cx="0" cy="0"/>
        </a:xfrm>
      </p:grpSpPr>
      <p:pic>
        <p:nvPicPr>
          <p:cNvPr descr="A picture containing drawing&#10;&#10;Description automatically generated" id="553" name="Google Shape;553;p104"/>
          <p:cNvPicPr preferRelativeResize="0"/>
          <p:nvPr/>
        </p:nvPicPr>
        <p:blipFill rotWithShape="1">
          <a:blip r:embed="rId3">
            <a:alphaModFix/>
          </a:blip>
          <a:srcRect b="0" l="0" r="0" t="0"/>
          <a:stretch/>
        </p:blipFill>
        <p:spPr>
          <a:xfrm>
            <a:off x="0" y="5573088"/>
            <a:ext cx="1417834" cy="1284912"/>
          </a:xfrm>
          <a:prstGeom prst="rect">
            <a:avLst/>
          </a:prstGeom>
          <a:noFill/>
          <a:ln>
            <a:noFill/>
          </a:ln>
        </p:spPr>
      </p:pic>
      <p:sp>
        <p:nvSpPr>
          <p:cNvPr id="554" name="Google Shape;554;p104"/>
          <p:cNvSpPr/>
          <p:nvPr/>
        </p:nvSpPr>
        <p:spPr>
          <a:xfrm>
            <a:off x="212128" y="162623"/>
            <a:ext cx="8718512" cy="58473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3C71"/>
              </a:buClr>
              <a:buSzPts val="3200"/>
              <a:buFont typeface="Arial"/>
              <a:buNone/>
            </a:pPr>
            <a:r>
              <a:rPr b="1" i="0" lang="en-US" sz="3200" u="none" cap="none" strike="noStrike">
                <a:solidFill>
                  <a:srgbClr val="003C71"/>
                </a:solidFill>
                <a:latin typeface="Arial"/>
                <a:ea typeface="Arial"/>
                <a:cs typeface="Arial"/>
                <a:sym typeface="Arial"/>
              </a:rPr>
              <a:t>LXD</a:t>
            </a:r>
            <a:r>
              <a:rPr b="1" i="0" lang="en-US" sz="3200" u="none" cap="none" strike="noStrike">
                <a:solidFill>
                  <a:srgbClr val="003C71"/>
                </a:solidFill>
                <a:latin typeface="Arial"/>
                <a:ea typeface="Arial"/>
                <a:cs typeface="Arial"/>
                <a:sym typeface="Arial"/>
              </a:rPr>
              <a:t> &amp; LXC </a:t>
            </a:r>
            <a:r>
              <a:rPr b="1" i="0" lang="en-US" sz="2400" u="none" cap="none" strike="noStrike">
                <a:solidFill>
                  <a:srgbClr val="003C71"/>
                </a:solidFill>
                <a:latin typeface="Arial"/>
                <a:ea typeface="Arial"/>
                <a:cs typeface="Arial"/>
                <a:sym typeface="Arial"/>
              </a:rPr>
              <a:t>(LinuX Daemon &amp; LinuX Containers)</a:t>
            </a:r>
            <a:endParaRPr b="1" i="0" sz="2400" u="none" cap="none" strike="noStrike">
              <a:solidFill>
                <a:srgbClr val="003C71"/>
              </a:solidFill>
              <a:latin typeface="Arial"/>
              <a:ea typeface="Arial"/>
              <a:cs typeface="Arial"/>
              <a:sym typeface="Arial"/>
            </a:endParaRPr>
          </a:p>
        </p:txBody>
      </p:sp>
      <p:sp>
        <p:nvSpPr>
          <p:cNvPr id="555" name="Google Shape;555;p104"/>
          <p:cNvSpPr/>
          <p:nvPr/>
        </p:nvSpPr>
        <p:spPr>
          <a:xfrm>
            <a:off x="1323809" y="6510183"/>
            <a:ext cx="2194832"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sng" cap="none" strike="noStrike">
                <a:solidFill>
                  <a:srgbClr val="000000"/>
                </a:solidFill>
                <a:latin typeface="Arial"/>
                <a:ea typeface="Arial"/>
                <a:cs typeface="Arial"/>
                <a:sym typeface="Arial"/>
                <a:hlinkClick r:id="rId4">
                  <a:extLst>
                    <a:ext uri="{A12FA001-AC4F-418D-AE19-62706E023703}">
                      <ahyp:hlinkClr val="tx"/>
                    </a:ext>
                  </a:extLst>
                </a:hlinkClick>
              </a:rPr>
              <a:t>https://canonical.com/lxd</a:t>
            </a:r>
            <a:r>
              <a:rPr b="0" i="0" lang="en-US"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556" name="Google Shape;556;p104"/>
          <p:cNvSpPr/>
          <p:nvPr/>
        </p:nvSpPr>
        <p:spPr>
          <a:xfrm>
            <a:off x="1323809" y="6215543"/>
            <a:ext cx="5497018"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sng" cap="none" strike="noStrike">
                <a:solidFill>
                  <a:srgbClr val="000000"/>
                </a:solidFill>
                <a:latin typeface="Arial"/>
                <a:ea typeface="Arial"/>
                <a:cs typeface="Arial"/>
                <a:sym typeface="Arial"/>
                <a:hlinkClick r:id="rId5">
                  <a:extLst>
                    <a:ext uri="{A12FA001-AC4F-418D-AE19-62706E023703}">
                      <ahyp:hlinkClr val="tx"/>
                    </a:ext>
                  </a:extLst>
                </a:hlinkClick>
              </a:rPr>
              <a:t>https://documentation.ubuntu.com/lxd/en/latest/explanation/lxd_lxc/</a:t>
            </a:r>
            <a:r>
              <a:rPr b="0" i="0" lang="en-US"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557" name="Google Shape;557;p104"/>
          <p:cNvSpPr/>
          <p:nvPr/>
        </p:nvSpPr>
        <p:spPr>
          <a:xfrm>
            <a:off x="272472" y="778882"/>
            <a:ext cx="6920808" cy="861774"/>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None/>
            </a:pPr>
            <a:r>
              <a:rPr b="1" i="0" lang="en-US" sz="1800" u="sng" cap="none" strike="noStrike">
                <a:solidFill>
                  <a:srgbClr val="002060"/>
                </a:solidFill>
                <a:latin typeface="Arial"/>
                <a:ea typeface="Arial"/>
                <a:cs typeface="Arial"/>
                <a:sym typeface="Arial"/>
              </a:rPr>
              <a:t>LXD daemon</a:t>
            </a:r>
            <a:endParaRPr/>
          </a:p>
          <a:p>
            <a:pPr indent="0" lvl="0" marL="0" marR="0" rtl="0" algn="just">
              <a:lnSpc>
                <a:spcPct val="100000"/>
              </a:lnSpc>
              <a:spcBef>
                <a:spcPts val="0"/>
              </a:spcBef>
              <a:spcAft>
                <a:spcPts val="0"/>
              </a:spcAft>
              <a:buNone/>
            </a:pPr>
            <a:r>
              <a:rPr b="0" i="0" lang="en-US" sz="1600" u="none" cap="none" strike="noStrike">
                <a:solidFill>
                  <a:srgbClr val="000000"/>
                </a:solidFill>
                <a:latin typeface="Arial"/>
                <a:ea typeface="Arial"/>
                <a:cs typeface="Arial"/>
                <a:sym typeface="Arial"/>
              </a:rPr>
              <a:t>The </a:t>
            </a:r>
            <a:r>
              <a:rPr b="1" i="0" lang="en-US" sz="1600" u="none" cap="none" strike="noStrike">
                <a:solidFill>
                  <a:srgbClr val="000000"/>
                </a:solidFill>
                <a:latin typeface="Arial"/>
                <a:ea typeface="Arial"/>
                <a:cs typeface="Arial"/>
                <a:sym typeface="Arial"/>
              </a:rPr>
              <a:t>lxd</a:t>
            </a:r>
            <a:r>
              <a:rPr b="0" i="0" lang="en-US" sz="1600" u="none" cap="none" strike="noStrike">
                <a:solidFill>
                  <a:srgbClr val="000000"/>
                </a:solidFill>
                <a:latin typeface="Arial"/>
                <a:ea typeface="Arial"/>
                <a:cs typeface="Arial"/>
                <a:sym typeface="Arial"/>
              </a:rPr>
              <a:t> command controls the LXD daemon. Since the daemon is typically started automatically, you hardly ever need to use the lxd command.</a:t>
            </a:r>
            <a:endParaRPr/>
          </a:p>
        </p:txBody>
      </p:sp>
      <p:sp>
        <p:nvSpPr>
          <p:cNvPr id="558" name="Google Shape;558;p104"/>
          <p:cNvSpPr/>
          <p:nvPr/>
        </p:nvSpPr>
        <p:spPr>
          <a:xfrm>
            <a:off x="292434" y="1603310"/>
            <a:ext cx="6900846" cy="1107996"/>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None/>
            </a:pPr>
            <a:r>
              <a:rPr b="1" i="0" lang="en-US" sz="1800" u="sng" cap="none" strike="noStrike">
                <a:solidFill>
                  <a:srgbClr val="002060"/>
                </a:solidFill>
                <a:latin typeface="Arial"/>
                <a:ea typeface="Arial"/>
                <a:cs typeface="Arial"/>
                <a:sym typeface="Arial"/>
              </a:rPr>
              <a:t>LXD client</a:t>
            </a:r>
            <a:endParaRPr/>
          </a:p>
          <a:p>
            <a:pPr indent="0" lvl="0" marL="0" marR="0" rtl="0" algn="just">
              <a:lnSpc>
                <a:spcPct val="100000"/>
              </a:lnSpc>
              <a:spcBef>
                <a:spcPts val="0"/>
              </a:spcBef>
              <a:spcAft>
                <a:spcPts val="0"/>
              </a:spcAft>
              <a:buNone/>
            </a:pPr>
            <a:r>
              <a:rPr b="0" i="0" lang="en-US" sz="1600" u="none" cap="none" strike="noStrike">
                <a:solidFill>
                  <a:srgbClr val="000000"/>
                </a:solidFill>
                <a:latin typeface="Arial"/>
                <a:ea typeface="Arial"/>
                <a:cs typeface="Arial"/>
                <a:sym typeface="Arial"/>
              </a:rPr>
              <a:t>The </a:t>
            </a:r>
            <a:r>
              <a:rPr b="1" i="0" lang="en-US" sz="1600" u="none" cap="none" strike="noStrike">
                <a:solidFill>
                  <a:srgbClr val="000000"/>
                </a:solidFill>
                <a:latin typeface="Arial"/>
                <a:ea typeface="Arial"/>
                <a:cs typeface="Arial"/>
                <a:sym typeface="Arial"/>
              </a:rPr>
              <a:t>lxc</a:t>
            </a:r>
            <a:r>
              <a:rPr b="0" i="0" lang="en-US" sz="1600" u="none" cap="none" strike="noStrike">
                <a:solidFill>
                  <a:srgbClr val="000000"/>
                </a:solidFill>
                <a:latin typeface="Arial"/>
                <a:ea typeface="Arial"/>
                <a:cs typeface="Arial"/>
                <a:sym typeface="Arial"/>
              </a:rPr>
              <a:t> command is a command-line client for LXD, which you can use to interact with the LXD daemon. You use the lxc command to manage your instances, the server settings, and overall the entities you create in LXD.</a:t>
            </a:r>
            <a:endParaRPr/>
          </a:p>
        </p:txBody>
      </p:sp>
      <p:sp>
        <p:nvSpPr>
          <p:cNvPr id="559" name="Google Shape;559;p104"/>
          <p:cNvSpPr/>
          <p:nvPr/>
        </p:nvSpPr>
        <p:spPr>
          <a:xfrm>
            <a:off x="1691803" y="2758386"/>
            <a:ext cx="7396480" cy="73866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7030A0"/>
                </a:solidFill>
                <a:latin typeface="Arial"/>
                <a:ea typeface="Arial"/>
                <a:cs typeface="Arial"/>
                <a:sym typeface="Arial"/>
              </a:rPr>
              <a:t>$ lxd init - -auto</a:t>
            </a:r>
            <a:endParaRPr/>
          </a:p>
          <a:p>
            <a:pPr indent="0" lvl="0" marL="0" marR="0" rtl="0" algn="l">
              <a:lnSpc>
                <a:spcPct val="100000"/>
              </a:lnSpc>
              <a:spcBef>
                <a:spcPts val="0"/>
              </a:spcBef>
              <a:spcAft>
                <a:spcPts val="0"/>
              </a:spcAft>
              <a:buNone/>
            </a:pPr>
            <a:r>
              <a:rPr b="0" i="0" lang="en-US" sz="1400" u="none" cap="none" strike="noStrike">
                <a:solidFill>
                  <a:srgbClr val="7030A0"/>
                </a:solidFill>
                <a:latin typeface="Arial"/>
                <a:ea typeface="Arial"/>
                <a:cs typeface="Arial"/>
                <a:sym typeface="Arial"/>
              </a:rPr>
              <a:t>$ lxc image list ubuntu:                             # ubuntu: is officially supported image source</a:t>
            </a:r>
            <a:endParaRPr/>
          </a:p>
          <a:p>
            <a:pPr indent="0" lvl="0" marL="0" marR="0" rtl="0" algn="l">
              <a:lnSpc>
                <a:spcPct val="100000"/>
              </a:lnSpc>
              <a:spcBef>
                <a:spcPts val="0"/>
              </a:spcBef>
              <a:spcAft>
                <a:spcPts val="0"/>
              </a:spcAft>
              <a:buNone/>
            </a:pPr>
            <a:r>
              <a:rPr b="0" i="0" lang="en-US" sz="1400" u="none" cap="none" strike="noStrike">
                <a:solidFill>
                  <a:srgbClr val="7030A0"/>
                </a:solidFill>
                <a:latin typeface="Arial"/>
                <a:ea typeface="Arial"/>
                <a:cs typeface="Arial"/>
                <a:sym typeface="Arial"/>
              </a:rPr>
              <a:t>$ lxc image list images:                             # images: is an unsupported source</a:t>
            </a:r>
            <a:endParaRPr/>
          </a:p>
        </p:txBody>
      </p:sp>
      <p:sp>
        <p:nvSpPr>
          <p:cNvPr id="560" name="Google Shape;560;p104"/>
          <p:cNvSpPr/>
          <p:nvPr/>
        </p:nvSpPr>
        <p:spPr>
          <a:xfrm>
            <a:off x="1691803" y="3586469"/>
            <a:ext cx="9865360" cy="95410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7030A0"/>
                </a:solidFill>
                <a:latin typeface="Arial"/>
                <a:ea typeface="Arial"/>
                <a:cs typeface="Arial"/>
                <a:sym typeface="Arial"/>
              </a:rPr>
              <a:t>$ lxc launch ubuntu:22.04 my_container                 # using - - vm you can launch a VM but need KVM support on the host.</a:t>
            </a:r>
            <a:endParaRPr b="0" i="0" sz="1400" u="none" cap="none" strike="noStrike">
              <a:solidFill>
                <a:srgbClr val="7030A0"/>
              </a:solidFill>
              <a:latin typeface="Arial"/>
              <a:ea typeface="Arial"/>
              <a:cs typeface="Arial"/>
              <a:sym typeface="Arial"/>
            </a:endParaRPr>
          </a:p>
          <a:p>
            <a:pPr indent="0" lvl="0" marL="0" marR="0" rtl="0" algn="l">
              <a:lnSpc>
                <a:spcPct val="100000"/>
              </a:lnSpc>
              <a:spcBef>
                <a:spcPts val="0"/>
              </a:spcBef>
              <a:spcAft>
                <a:spcPts val="0"/>
              </a:spcAft>
              <a:buNone/>
            </a:pPr>
            <a:r>
              <a:rPr b="0" i="0" lang="en-US" sz="1400" u="none" cap="none" strike="noStrike">
                <a:solidFill>
                  <a:srgbClr val="7030A0"/>
                </a:solidFill>
                <a:latin typeface="Arial"/>
                <a:ea typeface="Arial"/>
                <a:cs typeface="Arial"/>
                <a:sym typeface="Arial"/>
              </a:rPr>
              <a:t>$ lxc launch images:alpine/edge alpine-container   # install latest available Alpine image </a:t>
            </a:r>
            <a:endParaRPr/>
          </a:p>
          <a:p>
            <a:pPr indent="0" lvl="0" marL="0" marR="0" rtl="0" algn="l">
              <a:lnSpc>
                <a:spcPct val="100000"/>
              </a:lnSpc>
              <a:spcBef>
                <a:spcPts val="0"/>
              </a:spcBef>
              <a:spcAft>
                <a:spcPts val="0"/>
              </a:spcAft>
              <a:buNone/>
            </a:pPr>
            <a:r>
              <a:rPr b="0" i="0" lang="en-US" sz="1400" u="none" cap="none" strike="noStrike">
                <a:solidFill>
                  <a:srgbClr val="7030A0"/>
                </a:solidFill>
                <a:latin typeface="Arial"/>
                <a:ea typeface="Arial"/>
                <a:cs typeface="Arial"/>
                <a:sym typeface="Arial"/>
              </a:rPr>
              <a:t>$ lxc delete alpine-container [- -force]               	      # - -force if it is running</a:t>
            </a:r>
            <a:endParaRPr/>
          </a:p>
          <a:p>
            <a:pPr indent="0" lvl="0" marL="0" marR="0" rtl="0" algn="l">
              <a:lnSpc>
                <a:spcPct val="100000"/>
              </a:lnSpc>
              <a:spcBef>
                <a:spcPts val="0"/>
              </a:spcBef>
              <a:spcAft>
                <a:spcPts val="0"/>
              </a:spcAft>
              <a:buNone/>
            </a:pPr>
            <a:r>
              <a:rPr b="0" i="0" lang="en-US" sz="1400" u="none" cap="none" strike="noStrike">
                <a:solidFill>
                  <a:srgbClr val="7030A0"/>
                </a:solidFill>
                <a:latin typeface="Arial"/>
                <a:ea typeface="Arial"/>
                <a:cs typeface="Arial"/>
                <a:sym typeface="Arial"/>
              </a:rPr>
              <a:t>$ lxc copy CONTAINER1 CONTAINER2                # clone  </a:t>
            </a:r>
            <a:endParaRPr b="0" i="0" sz="1400" u="none" cap="none" strike="noStrike">
              <a:solidFill>
                <a:srgbClr val="7030A0"/>
              </a:solidFill>
              <a:latin typeface="Arial"/>
              <a:ea typeface="Arial"/>
              <a:cs typeface="Arial"/>
              <a:sym typeface="Arial"/>
            </a:endParaRPr>
          </a:p>
        </p:txBody>
      </p:sp>
      <p:sp>
        <p:nvSpPr>
          <p:cNvPr id="561" name="Google Shape;561;p104"/>
          <p:cNvSpPr/>
          <p:nvPr/>
        </p:nvSpPr>
        <p:spPr>
          <a:xfrm>
            <a:off x="1695270" y="4578112"/>
            <a:ext cx="7829893" cy="160043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7030A0"/>
                </a:solidFill>
                <a:latin typeface="Arial"/>
                <a:ea typeface="Arial"/>
                <a:cs typeface="Arial"/>
                <a:sym typeface="Arial"/>
              </a:rPr>
              <a:t>$ lxc list</a:t>
            </a:r>
            <a:endParaRPr b="0" i="0" sz="1400" u="none" cap="none" strike="noStrike">
              <a:solidFill>
                <a:srgbClr val="7030A0"/>
              </a:solidFill>
              <a:latin typeface="Arial"/>
              <a:ea typeface="Arial"/>
              <a:cs typeface="Arial"/>
              <a:sym typeface="Arial"/>
            </a:endParaRPr>
          </a:p>
          <a:p>
            <a:pPr indent="0" lvl="0" marL="0" marR="0" rtl="0" algn="l">
              <a:lnSpc>
                <a:spcPct val="100000"/>
              </a:lnSpc>
              <a:spcBef>
                <a:spcPts val="0"/>
              </a:spcBef>
              <a:spcAft>
                <a:spcPts val="0"/>
              </a:spcAft>
              <a:buNone/>
            </a:pPr>
            <a:r>
              <a:rPr b="0" i="0" lang="en-US" sz="1400" u="none" cap="none" strike="noStrike">
                <a:solidFill>
                  <a:srgbClr val="7030A0"/>
                </a:solidFill>
                <a:latin typeface="Arial"/>
                <a:ea typeface="Arial"/>
                <a:cs typeface="Arial"/>
                <a:sym typeface="Arial"/>
              </a:rPr>
              <a:t>$ lxc start alpine-container </a:t>
            </a:r>
            <a:endParaRPr b="0" i="0" sz="1400" u="none" cap="none" strike="noStrike">
              <a:solidFill>
                <a:srgbClr val="7030A0"/>
              </a:solidFill>
              <a:latin typeface="Arial"/>
              <a:ea typeface="Arial"/>
              <a:cs typeface="Arial"/>
              <a:sym typeface="Arial"/>
            </a:endParaRPr>
          </a:p>
          <a:p>
            <a:pPr indent="0" lvl="0" marL="0" marR="0" rtl="0" algn="l">
              <a:lnSpc>
                <a:spcPct val="100000"/>
              </a:lnSpc>
              <a:spcBef>
                <a:spcPts val="0"/>
              </a:spcBef>
              <a:spcAft>
                <a:spcPts val="0"/>
              </a:spcAft>
              <a:buNone/>
            </a:pPr>
            <a:r>
              <a:rPr b="0" i="0" lang="en-US" sz="1400" u="none" cap="none" strike="noStrike">
                <a:solidFill>
                  <a:srgbClr val="7030A0"/>
                </a:solidFill>
                <a:latin typeface="Arial"/>
                <a:ea typeface="Arial"/>
                <a:cs typeface="Arial"/>
                <a:sym typeface="Arial"/>
              </a:rPr>
              <a:t>$ lxc stop alpine-container  [- -force]                          # - -force if it doesn't want to stop</a:t>
            </a:r>
            <a:endParaRPr/>
          </a:p>
          <a:p>
            <a:pPr indent="0" lvl="0" marL="0" marR="0" rtl="0" algn="l">
              <a:lnSpc>
                <a:spcPct val="100000"/>
              </a:lnSpc>
              <a:spcBef>
                <a:spcPts val="0"/>
              </a:spcBef>
              <a:spcAft>
                <a:spcPts val="0"/>
              </a:spcAft>
              <a:buNone/>
            </a:pPr>
            <a:r>
              <a:rPr b="0" i="0" lang="en-US" sz="1400" u="none" cap="none" strike="noStrike">
                <a:solidFill>
                  <a:srgbClr val="7030A0"/>
                </a:solidFill>
                <a:latin typeface="Arial"/>
                <a:ea typeface="Arial"/>
                <a:cs typeface="Arial"/>
                <a:sym typeface="Arial"/>
              </a:rPr>
              <a:t>$ lxc restart alpine-container  [- -force]</a:t>
            </a:r>
            <a:endParaRPr/>
          </a:p>
          <a:p>
            <a:pPr indent="0" lvl="0" marL="0" marR="0" rtl="0" algn="l">
              <a:lnSpc>
                <a:spcPct val="100000"/>
              </a:lnSpc>
              <a:spcBef>
                <a:spcPts val="0"/>
              </a:spcBef>
              <a:spcAft>
                <a:spcPts val="0"/>
              </a:spcAft>
              <a:buNone/>
            </a:pPr>
            <a:r>
              <a:rPr b="0" i="0" lang="en-US" sz="1400" u="none" cap="none" strike="noStrike">
                <a:solidFill>
                  <a:srgbClr val="7030A0"/>
                </a:solidFill>
                <a:latin typeface="Arial"/>
                <a:ea typeface="Arial"/>
                <a:cs typeface="Arial"/>
                <a:sym typeface="Arial"/>
              </a:rPr>
              <a:t>$ lxc pause alpine-container                                       # STOP to all container processes</a:t>
            </a:r>
            <a:endParaRPr b="0" i="0" sz="1400" u="none" cap="none" strike="noStrike">
              <a:solidFill>
                <a:srgbClr val="7030A0"/>
              </a:solidFill>
              <a:latin typeface="Arial"/>
              <a:ea typeface="Arial"/>
              <a:cs typeface="Arial"/>
              <a:sym typeface="Arial"/>
            </a:endParaRPr>
          </a:p>
          <a:p>
            <a:pPr indent="0" lvl="0" marL="0" marR="0" rtl="0" algn="l">
              <a:lnSpc>
                <a:spcPct val="100000"/>
              </a:lnSpc>
              <a:spcBef>
                <a:spcPts val="0"/>
              </a:spcBef>
              <a:spcAft>
                <a:spcPts val="0"/>
              </a:spcAft>
              <a:buNone/>
            </a:pPr>
            <a:r>
              <a:rPr b="0" i="0" lang="en-US" sz="1400" u="none" cap="none" strike="noStrike">
                <a:solidFill>
                  <a:srgbClr val="7030A0"/>
                </a:solidFill>
                <a:latin typeface="Arial"/>
                <a:ea typeface="Arial"/>
                <a:cs typeface="Arial"/>
                <a:sym typeface="Arial"/>
              </a:rPr>
              <a:t>$ lxc exec alpine-container  - -   /bin/sh	          # access the container via a BASH shell</a:t>
            </a:r>
            <a:endParaRPr/>
          </a:p>
          <a:p>
            <a:pPr indent="0" lvl="0" marL="0" marR="0" rtl="0" algn="l">
              <a:lnSpc>
                <a:spcPct val="100000"/>
              </a:lnSpc>
              <a:spcBef>
                <a:spcPts val="0"/>
              </a:spcBef>
              <a:spcAft>
                <a:spcPts val="0"/>
              </a:spcAft>
              <a:buNone/>
            </a:pPr>
            <a:r>
              <a:rPr b="0" i="0" lang="en-US" sz="1400" u="none" cap="none" strike="noStrike">
                <a:solidFill>
                  <a:srgbClr val="7030A0"/>
                </a:solidFill>
                <a:latin typeface="Arial"/>
                <a:ea typeface="Arial"/>
                <a:cs typeface="Arial"/>
                <a:sym typeface="Arial"/>
              </a:rPr>
              <a:t>$ lxc console alpine-container		          # access VM via console</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6" name="Shape 566"/>
        <p:cNvGrpSpPr/>
        <p:nvPr/>
      </p:nvGrpSpPr>
      <p:grpSpPr>
        <a:xfrm>
          <a:off x="0" y="0"/>
          <a:ext cx="0" cy="0"/>
          <a:chOff x="0" y="0"/>
          <a:chExt cx="0" cy="0"/>
        </a:xfrm>
      </p:grpSpPr>
      <p:pic>
        <p:nvPicPr>
          <p:cNvPr descr="A picture containing drawing&#10;&#10;Description automatically generated" id="567" name="Google Shape;567;p105"/>
          <p:cNvPicPr preferRelativeResize="0"/>
          <p:nvPr/>
        </p:nvPicPr>
        <p:blipFill rotWithShape="1">
          <a:blip r:embed="rId3">
            <a:alphaModFix/>
          </a:blip>
          <a:srcRect b="0" l="0" r="0" t="0"/>
          <a:stretch/>
        </p:blipFill>
        <p:spPr>
          <a:xfrm>
            <a:off x="0" y="5573088"/>
            <a:ext cx="1417834" cy="1284912"/>
          </a:xfrm>
          <a:prstGeom prst="rect">
            <a:avLst/>
          </a:prstGeom>
          <a:noFill/>
          <a:ln>
            <a:noFill/>
          </a:ln>
        </p:spPr>
      </p:pic>
      <p:sp>
        <p:nvSpPr>
          <p:cNvPr id="568" name="Google Shape;568;p105"/>
          <p:cNvSpPr/>
          <p:nvPr/>
        </p:nvSpPr>
        <p:spPr>
          <a:xfrm>
            <a:off x="212128" y="162623"/>
            <a:ext cx="7720380"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3C71"/>
              </a:buClr>
              <a:buSzPts val="3200"/>
              <a:buFont typeface="Arial"/>
              <a:buNone/>
            </a:pPr>
            <a:r>
              <a:rPr b="1" i="0" lang="en-US" sz="3200" u="none" cap="none" strike="noStrike">
                <a:solidFill>
                  <a:srgbClr val="003C71"/>
                </a:solidFill>
                <a:latin typeface="Arial"/>
                <a:ea typeface="Arial"/>
                <a:cs typeface="Arial"/>
                <a:sym typeface="Arial"/>
              </a:rPr>
              <a:t>Comparison</a:t>
            </a:r>
            <a:endParaRPr b="1" i="0" sz="3200" u="none" cap="none" strike="noStrike">
              <a:solidFill>
                <a:srgbClr val="003C71"/>
              </a:solidFill>
              <a:latin typeface="Arial"/>
              <a:ea typeface="Arial"/>
              <a:cs typeface="Arial"/>
              <a:sym typeface="Arial"/>
            </a:endParaRPr>
          </a:p>
        </p:txBody>
      </p:sp>
      <p:graphicFrame>
        <p:nvGraphicFramePr>
          <p:cNvPr id="569" name="Google Shape;569;p105"/>
          <p:cNvGraphicFramePr/>
          <p:nvPr/>
        </p:nvGraphicFramePr>
        <p:xfrm>
          <a:off x="386080" y="1136226"/>
          <a:ext cx="3000000" cy="3000000"/>
        </p:xfrm>
        <a:graphic>
          <a:graphicData uri="http://schemas.openxmlformats.org/drawingml/2006/table">
            <a:tbl>
              <a:tblPr bandRow="1" firstRow="1">
                <a:noFill/>
                <a:tableStyleId>{691CAE22-4E39-4A97-993C-E4898C9A84CC}</a:tableStyleId>
              </a:tblPr>
              <a:tblGrid>
                <a:gridCol w="1920250"/>
                <a:gridCol w="3078475"/>
                <a:gridCol w="3241050"/>
                <a:gridCol w="3302000"/>
              </a:tblGrid>
              <a:tr h="387775">
                <a:tc>
                  <a:txBody>
                    <a:bodyPr/>
                    <a:lstStyle/>
                    <a:p>
                      <a:pPr indent="0" lvl="0" marL="0" marR="0" rtl="0" algn="ctr">
                        <a:lnSpc>
                          <a:spcPct val="100000"/>
                        </a:lnSpc>
                        <a:spcBef>
                          <a:spcPts val="0"/>
                        </a:spcBef>
                        <a:spcAft>
                          <a:spcPts val="0"/>
                        </a:spcAft>
                        <a:buNone/>
                      </a:pPr>
                      <a:r>
                        <a:rPr lang="en-US" sz="1800" u="none" cap="none" strike="noStrike"/>
                        <a:t>Feature</a:t>
                      </a:r>
                      <a:endParaRPr sz="1400" u="none" cap="none" strike="noStrike"/>
                    </a:p>
                  </a:txBody>
                  <a:tcPr marT="45725" marB="45725" marR="91450" marL="91450">
                    <a:solidFill>
                      <a:schemeClr val="dk1"/>
                    </a:solidFill>
                  </a:tcPr>
                </a:tc>
                <a:tc>
                  <a:txBody>
                    <a:bodyPr/>
                    <a:lstStyle/>
                    <a:p>
                      <a:pPr indent="0" lvl="0" marL="0" marR="0" rtl="0" algn="ctr">
                        <a:lnSpc>
                          <a:spcPct val="100000"/>
                        </a:lnSpc>
                        <a:spcBef>
                          <a:spcPts val="0"/>
                        </a:spcBef>
                        <a:spcAft>
                          <a:spcPts val="0"/>
                        </a:spcAft>
                        <a:buNone/>
                      </a:pPr>
                      <a:r>
                        <a:rPr lang="en-US" sz="1800" u="none" cap="none" strike="noStrike"/>
                        <a:t>VMware</a:t>
                      </a:r>
                      <a:endParaRPr sz="1400" u="none" cap="none" strike="noStrike"/>
                    </a:p>
                  </a:txBody>
                  <a:tcPr marT="45725" marB="45725" marR="91450" marL="91450">
                    <a:solidFill>
                      <a:schemeClr val="dk1"/>
                    </a:solidFill>
                  </a:tcPr>
                </a:tc>
                <a:tc>
                  <a:txBody>
                    <a:bodyPr/>
                    <a:lstStyle/>
                    <a:p>
                      <a:pPr indent="0" lvl="0" marL="0" marR="0" rtl="0" algn="ctr">
                        <a:lnSpc>
                          <a:spcPct val="100000"/>
                        </a:lnSpc>
                        <a:spcBef>
                          <a:spcPts val="0"/>
                        </a:spcBef>
                        <a:spcAft>
                          <a:spcPts val="0"/>
                        </a:spcAft>
                        <a:buNone/>
                      </a:pPr>
                      <a:r>
                        <a:rPr lang="en-US" sz="1800" u="none" cap="none" strike="noStrike"/>
                        <a:t>LXC/LXD</a:t>
                      </a:r>
                      <a:endParaRPr sz="1400" u="none" cap="none" strike="noStrike"/>
                    </a:p>
                  </a:txBody>
                  <a:tcPr marT="45725" marB="45725" marR="91450" marL="91450">
                    <a:solidFill>
                      <a:schemeClr val="dk1"/>
                    </a:solidFill>
                  </a:tcPr>
                </a:tc>
                <a:tc>
                  <a:txBody>
                    <a:bodyPr/>
                    <a:lstStyle/>
                    <a:p>
                      <a:pPr indent="0" lvl="0" marL="0" marR="0" rtl="0" algn="ctr">
                        <a:lnSpc>
                          <a:spcPct val="100000"/>
                        </a:lnSpc>
                        <a:spcBef>
                          <a:spcPts val="0"/>
                        </a:spcBef>
                        <a:spcAft>
                          <a:spcPts val="0"/>
                        </a:spcAft>
                        <a:buNone/>
                      </a:pPr>
                      <a:r>
                        <a:rPr lang="en-US" sz="1800" u="none" cap="none" strike="noStrike"/>
                        <a:t>KVM/QEMU</a:t>
                      </a:r>
                      <a:endParaRPr sz="1800" u="none" cap="none" strike="noStrike"/>
                    </a:p>
                  </a:txBody>
                  <a:tcPr marT="45725" marB="45725" marR="91450" marL="91450">
                    <a:solidFill>
                      <a:schemeClr val="dk1"/>
                    </a:solidFill>
                  </a:tcPr>
                </a:tc>
              </a:tr>
              <a:tr h="672250">
                <a:tc>
                  <a:txBody>
                    <a:bodyPr/>
                    <a:lstStyle/>
                    <a:p>
                      <a:pPr indent="0" lvl="0" marL="0" marR="0" rtl="0" algn="ctr">
                        <a:lnSpc>
                          <a:spcPct val="100000"/>
                        </a:lnSpc>
                        <a:spcBef>
                          <a:spcPts val="0"/>
                        </a:spcBef>
                        <a:spcAft>
                          <a:spcPts val="0"/>
                        </a:spcAft>
                        <a:buNone/>
                      </a:pPr>
                      <a:r>
                        <a:rPr b="1" lang="en-US" sz="1400" u="none" cap="none" strike="noStrike">
                          <a:latin typeface="Arial"/>
                          <a:ea typeface="Arial"/>
                          <a:cs typeface="Arial"/>
                          <a:sym typeface="Arial"/>
                        </a:rPr>
                        <a:t>Type of</a:t>
                      </a:r>
                      <a:r>
                        <a:rPr b="1" lang="en-US" sz="1400" u="none" cap="none" strike="noStrike">
                          <a:latin typeface="Arial"/>
                          <a:ea typeface="Arial"/>
                          <a:cs typeface="Arial"/>
                          <a:sym typeface="Arial"/>
                        </a:rPr>
                        <a:t> Virtualization</a:t>
                      </a:r>
                      <a:endParaRPr b="1" sz="1400" u="none" cap="none" strike="noStrike">
                        <a:latin typeface="Arial"/>
                        <a:ea typeface="Arial"/>
                        <a:cs typeface="Arial"/>
                        <a:sym typeface="Arial"/>
                      </a:endParaRPr>
                    </a:p>
                  </a:txBody>
                  <a:tcPr marT="45725" marB="45725" marR="91450" marL="91450"/>
                </a:tc>
                <a:tc>
                  <a:txBody>
                    <a:bodyPr/>
                    <a:lstStyle/>
                    <a:p>
                      <a:pPr indent="0" lvl="0" marL="0" marR="0" rtl="0" algn="l">
                        <a:lnSpc>
                          <a:spcPct val="100000"/>
                        </a:lnSpc>
                        <a:spcBef>
                          <a:spcPts val="0"/>
                        </a:spcBef>
                        <a:spcAft>
                          <a:spcPts val="0"/>
                        </a:spcAft>
                        <a:buNone/>
                      </a:pPr>
                      <a:r>
                        <a:rPr lang="en-US" sz="1400" u="none" cap="none" strike="noStrike">
                          <a:latin typeface="Arial"/>
                          <a:ea typeface="Arial"/>
                          <a:cs typeface="Arial"/>
                          <a:sym typeface="Arial"/>
                        </a:rPr>
                        <a:t>Full hardware virtualization</a:t>
                      </a:r>
                      <a:endParaRPr sz="1400" u="none" cap="none" strike="noStrike">
                        <a:latin typeface="Arial"/>
                        <a:ea typeface="Arial"/>
                        <a:cs typeface="Arial"/>
                        <a:sym typeface="Arial"/>
                      </a:endParaRPr>
                    </a:p>
                  </a:txBody>
                  <a:tcPr marT="45725" marB="45725" marR="91450" marL="91450"/>
                </a:tc>
                <a:tc>
                  <a:txBody>
                    <a:bodyPr/>
                    <a:lstStyle/>
                    <a:p>
                      <a:pPr indent="0" lvl="0" marL="0" marR="0" rtl="0" algn="l">
                        <a:lnSpc>
                          <a:spcPct val="100000"/>
                        </a:lnSpc>
                        <a:spcBef>
                          <a:spcPts val="0"/>
                        </a:spcBef>
                        <a:spcAft>
                          <a:spcPts val="0"/>
                        </a:spcAft>
                        <a:buNone/>
                      </a:pPr>
                      <a:r>
                        <a:rPr lang="en-US" sz="1400" u="none" cap="none" strike="noStrike">
                          <a:latin typeface="Arial"/>
                          <a:ea typeface="Arial"/>
                          <a:cs typeface="Arial"/>
                          <a:sym typeface="Arial"/>
                        </a:rPr>
                        <a:t>OS-level virtualization (Containers)</a:t>
                      </a:r>
                      <a:endParaRPr sz="1400" u="none" cap="none" strike="noStrike">
                        <a:latin typeface="Arial"/>
                        <a:ea typeface="Arial"/>
                        <a:cs typeface="Arial"/>
                        <a:sym typeface="Arial"/>
                      </a:endParaRPr>
                    </a:p>
                  </a:txBody>
                  <a:tcPr marT="45725" marB="45725" marR="91450" marL="91450"/>
                </a:tc>
                <a:tc>
                  <a:txBody>
                    <a:bodyPr/>
                    <a:lstStyle/>
                    <a:p>
                      <a:pPr indent="0" lvl="0" marL="0" marR="0" rtl="0" algn="l">
                        <a:lnSpc>
                          <a:spcPct val="100000"/>
                        </a:lnSpc>
                        <a:spcBef>
                          <a:spcPts val="0"/>
                        </a:spcBef>
                        <a:spcAft>
                          <a:spcPts val="0"/>
                        </a:spcAft>
                        <a:buNone/>
                      </a:pPr>
                      <a:r>
                        <a:rPr lang="en-US" sz="1400" u="none" cap="none" strike="noStrike">
                          <a:latin typeface="Arial"/>
                          <a:ea typeface="Arial"/>
                          <a:cs typeface="Arial"/>
                          <a:sym typeface="Arial"/>
                        </a:rPr>
                        <a:t>Full hardware virtualization (with KVM)</a:t>
                      </a:r>
                      <a:endParaRPr sz="1400" u="none" cap="none" strike="noStrike">
                        <a:latin typeface="Arial"/>
                        <a:ea typeface="Arial"/>
                        <a:cs typeface="Arial"/>
                        <a:sym typeface="Arial"/>
                      </a:endParaRPr>
                    </a:p>
                  </a:txBody>
                  <a:tcPr marT="45725" marB="45725" marR="91450" marL="91450"/>
                </a:tc>
              </a:tr>
              <a:tr h="516475">
                <a:tc>
                  <a:txBody>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chemeClr val="dk1"/>
                          </a:solidFill>
                          <a:latin typeface="Arial"/>
                          <a:ea typeface="Arial"/>
                          <a:cs typeface="Arial"/>
                          <a:sym typeface="Arial"/>
                        </a:rPr>
                        <a:t>Overhead</a:t>
                      </a:r>
                      <a:endParaRPr b="1" sz="1400" u="none" cap="none" strike="noStrike"/>
                    </a:p>
                  </a:txBody>
                  <a:tcPr marT="45725" marB="45725" marR="91450" marL="91450"/>
                </a:tc>
                <a:tc>
                  <a:txBody>
                    <a:bodyPr/>
                    <a:lstStyle/>
                    <a:p>
                      <a:pPr indent="0" lvl="0" marL="0" marR="0" rtl="0" algn="l">
                        <a:lnSpc>
                          <a:spcPct val="100000"/>
                        </a:lnSpc>
                        <a:spcBef>
                          <a:spcPts val="0"/>
                        </a:spcBef>
                        <a:spcAft>
                          <a:spcPts val="0"/>
                        </a:spcAft>
                        <a:buNone/>
                      </a:pPr>
                      <a:r>
                        <a:rPr lang="en-US" sz="1400" u="none" cap="none" strike="noStrike">
                          <a:latin typeface="Arial"/>
                          <a:ea typeface="Arial"/>
                          <a:cs typeface="Arial"/>
                          <a:sym typeface="Arial"/>
                        </a:rPr>
                        <a:t>High (due to full VM environment)</a:t>
                      </a:r>
                      <a:endParaRPr sz="1400" u="none" cap="none" strike="noStrike">
                        <a:latin typeface="Arial"/>
                        <a:ea typeface="Arial"/>
                        <a:cs typeface="Arial"/>
                        <a:sym typeface="Arial"/>
                      </a:endParaRPr>
                    </a:p>
                  </a:txBody>
                  <a:tcPr marT="45725" marB="45725" marR="91450" marL="91450"/>
                </a:tc>
                <a:tc>
                  <a:txBody>
                    <a:bodyPr/>
                    <a:lstStyle/>
                    <a:p>
                      <a:pPr indent="0" lvl="0" marL="0" marR="0" rtl="0" algn="l">
                        <a:lnSpc>
                          <a:spcPct val="100000"/>
                        </a:lnSpc>
                        <a:spcBef>
                          <a:spcPts val="0"/>
                        </a:spcBef>
                        <a:spcAft>
                          <a:spcPts val="0"/>
                        </a:spcAft>
                        <a:buNone/>
                      </a:pPr>
                      <a:r>
                        <a:rPr lang="en-US" sz="1400" u="none" cap="none" strike="noStrike">
                          <a:latin typeface="Arial"/>
                          <a:ea typeface="Arial"/>
                          <a:cs typeface="Arial"/>
                          <a:sym typeface="Arial"/>
                        </a:rPr>
                        <a:t>Low (containers share the host kernel)</a:t>
                      </a:r>
                      <a:endParaRPr sz="1400" u="none" cap="none" strike="noStrike">
                        <a:latin typeface="Arial"/>
                        <a:ea typeface="Arial"/>
                        <a:cs typeface="Arial"/>
                        <a:sym typeface="Arial"/>
                      </a:endParaRPr>
                    </a:p>
                  </a:txBody>
                  <a:tcPr marT="45725" marB="45725" marR="91450" marL="91450"/>
                </a:tc>
                <a:tc>
                  <a:txBody>
                    <a:bodyPr/>
                    <a:lstStyle/>
                    <a:p>
                      <a:pPr indent="0" lvl="0" marL="0" marR="0" rtl="0" algn="l">
                        <a:lnSpc>
                          <a:spcPct val="100000"/>
                        </a:lnSpc>
                        <a:spcBef>
                          <a:spcPts val="0"/>
                        </a:spcBef>
                        <a:spcAft>
                          <a:spcPts val="0"/>
                        </a:spcAft>
                        <a:buNone/>
                      </a:pPr>
                      <a:r>
                        <a:rPr lang="en-US" sz="1400" u="none" cap="none" strike="noStrike">
                          <a:latin typeface="Arial"/>
                          <a:ea typeface="Arial"/>
                          <a:cs typeface="Arial"/>
                          <a:sym typeface="Arial"/>
                        </a:rPr>
                        <a:t>Medium (with hardware acceleration)</a:t>
                      </a:r>
                      <a:endParaRPr sz="1400" u="none" cap="none" strike="noStrike">
                        <a:latin typeface="Arial"/>
                        <a:ea typeface="Arial"/>
                        <a:cs typeface="Arial"/>
                        <a:sym typeface="Arial"/>
                      </a:endParaRPr>
                    </a:p>
                  </a:txBody>
                  <a:tcPr marT="45725" marB="45725" marR="91450" marL="91450"/>
                </a:tc>
              </a:tr>
              <a:tr h="406400">
                <a:tc>
                  <a:txBody>
                    <a:bodyPr/>
                    <a:lstStyle/>
                    <a:p>
                      <a:pPr indent="0" lvl="0" marL="0" marR="0" rtl="0" algn="ctr">
                        <a:lnSpc>
                          <a:spcPct val="100000"/>
                        </a:lnSpc>
                        <a:spcBef>
                          <a:spcPts val="0"/>
                        </a:spcBef>
                        <a:spcAft>
                          <a:spcPts val="0"/>
                        </a:spcAft>
                        <a:buNone/>
                      </a:pPr>
                      <a:r>
                        <a:rPr b="1" i="0" lang="en-US" sz="1600" u="none" cap="none" strike="noStrike">
                          <a:solidFill>
                            <a:schemeClr val="dk1"/>
                          </a:solidFill>
                          <a:latin typeface="Arial"/>
                          <a:ea typeface="Arial"/>
                          <a:cs typeface="Arial"/>
                          <a:sym typeface="Arial"/>
                        </a:rPr>
                        <a:t>Performance</a:t>
                      </a:r>
                      <a:endParaRPr b="1" sz="1600" u="none" cap="none" strike="noStrike">
                        <a:latin typeface="Arial"/>
                        <a:ea typeface="Arial"/>
                        <a:cs typeface="Arial"/>
                        <a:sym typeface="Arial"/>
                      </a:endParaRPr>
                    </a:p>
                  </a:txBody>
                  <a:tcPr marT="45725" marB="45725" marR="91450" marL="91450"/>
                </a:tc>
                <a:tc>
                  <a:txBody>
                    <a:bodyPr/>
                    <a:lstStyle/>
                    <a:p>
                      <a:pPr indent="0" lvl="0" marL="0" marR="0" rtl="0" algn="l">
                        <a:lnSpc>
                          <a:spcPct val="100000"/>
                        </a:lnSpc>
                        <a:spcBef>
                          <a:spcPts val="0"/>
                        </a:spcBef>
                        <a:spcAft>
                          <a:spcPts val="0"/>
                        </a:spcAft>
                        <a:buNone/>
                      </a:pPr>
                      <a:r>
                        <a:rPr lang="en-US" sz="1400" u="none" cap="none" strike="noStrike">
                          <a:latin typeface="Arial"/>
                          <a:ea typeface="Arial"/>
                          <a:cs typeface="Arial"/>
                          <a:sym typeface="Arial"/>
                        </a:rPr>
                        <a:t>Excellent for heavy workloads</a:t>
                      </a:r>
                      <a:endParaRPr sz="1400" u="none" cap="none" strike="noStrike">
                        <a:latin typeface="Arial"/>
                        <a:ea typeface="Arial"/>
                        <a:cs typeface="Arial"/>
                        <a:sym typeface="Arial"/>
                      </a:endParaRPr>
                    </a:p>
                  </a:txBody>
                  <a:tcPr marT="45725" marB="45725" marR="91450" marL="91450"/>
                </a:tc>
                <a:tc>
                  <a:txBody>
                    <a:bodyPr/>
                    <a:lstStyle/>
                    <a:p>
                      <a:pPr indent="0" lvl="0" marL="0" marR="0" rtl="0" algn="l">
                        <a:lnSpc>
                          <a:spcPct val="100000"/>
                        </a:lnSpc>
                        <a:spcBef>
                          <a:spcPts val="0"/>
                        </a:spcBef>
                        <a:spcAft>
                          <a:spcPts val="0"/>
                        </a:spcAft>
                        <a:buNone/>
                      </a:pPr>
                      <a:r>
                        <a:rPr lang="en-US" sz="1400" u="none" cap="none" strike="noStrike">
                          <a:latin typeface="Arial"/>
                          <a:ea typeface="Arial"/>
                          <a:cs typeface="Arial"/>
                          <a:sym typeface="Arial"/>
                        </a:rPr>
                        <a:t>Very fast for containerized workloads</a:t>
                      </a:r>
                      <a:endParaRPr sz="1400" u="none" cap="none" strike="noStrike">
                        <a:latin typeface="Arial"/>
                        <a:ea typeface="Arial"/>
                        <a:cs typeface="Arial"/>
                        <a:sym typeface="Arial"/>
                      </a:endParaRPr>
                    </a:p>
                  </a:txBody>
                  <a:tcPr marT="45725" marB="45725" marR="91450" marL="91450"/>
                </a:tc>
                <a:tc>
                  <a:txBody>
                    <a:bodyPr/>
                    <a:lstStyle/>
                    <a:p>
                      <a:pPr indent="0" lvl="0" marL="0" marR="0" rtl="0" algn="l">
                        <a:lnSpc>
                          <a:spcPct val="100000"/>
                        </a:lnSpc>
                        <a:spcBef>
                          <a:spcPts val="0"/>
                        </a:spcBef>
                        <a:spcAft>
                          <a:spcPts val="0"/>
                        </a:spcAft>
                        <a:buNone/>
                      </a:pPr>
                      <a:r>
                        <a:rPr lang="en-US" sz="1400" u="none" cap="none" strike="noStrike">
                          <a:latin typeface="Arial"/>
                          <a:ea typeface="Arial"/>
                          <a:cs typeface="Arial"/>
                          <a:sym typeface="Arial"/>
                        </a:rPr>
                        <a:t>High, depending on the configuration</a:t>
                      </a:r>
                      <a:endParaRPr sz="1400" u="none" cap="none" strike="noStrike">
                        <a:latin typeface="Arial"/>
                        <a:ea typeface="Arial"/>
                        <a:cs typeface="Arial"/>
                        <a:sym typeface="Arial"/>
                      </a:endParaRPr>
                    </a:p>
                  </a:txBody>
                  <a:tcPr marT="45725" marB="45725" marR="91450" marL="91450"/>
                </a:tc>
              </a:tr>
              <a:tr h="538475">
                <a:tc>
                  <a:txBody>
                    <a:bodyPr/>
                    <a:lstStyle/>
                    <a:p>
                      <a:pPr indent="0" lvl="0" marL="0" marR="0" rtl="0" algn="ctr">
                        <a:lnSpc>
                          <a:spcPct val="100000"/>
                        </a:lnSpc>
                        <a:spcBef>
                          <a:spcPts val="0"/>
                        </a:spcBef>
                        <a:spcAft>
                          <a:spcPts val="0"/>
                        </a:spcAft>
                        <a:buNone/>
                      </a:pPr>
                      <a:r>
                        <a:rPr b="1" i="0" lang="en-US" sz="1600" u="none" cap="none" strike="noStrike">
                          <a:solidFill>
                            <a:schemeClr val="dk1"/>
                          </a:solidFill>
                          <a:latin typeface="Arial"/>
                          <a:ea typeface="Arial"/>
                          <a:cs typeface="Arial"/>
                          <a:sym typeface="Arial"/>
                        </a:rPr>
                        <a:t>Use Case</a:t>
                      </a:r>
                      <a:endParaRPr b="1" sz="1600" u="none" cap="none" strike="noStrike">
                        <a:latin typeface="Arial"/>
                        <a:ea typeface="Arial"/>
                        <a:cs typeface="Arial"/>
                        <a:sym typeface="Arial"/>
                      </a:endParaRPr>
                    </a:p>
                  </a:txBody>
                  <a:tcPr marT="45725" marB="45725" marR="91450" marL="91450"/>
                </a:tc>
                <a:tc>
                  <a:txBody>
                    <a:bodyPr/>
                    <a:lstStyle/>
                    <a:p>
                      <a:pPr indent="0" lvl="0" marL="0" marR="0" rtl="0" algn="l">
                        <a:lnSpc>
                          <a:spcPct val="100000"/>
                        </a:lnSpc>
                        <a:spcBef>
                          <a:spcPts val="0"/>
                        </a:spcBef>
                        <a:spcAft>
                          <a:spcPts val="0"/>
                        </a:spcAft>
                        <a:buNone/>
                      </a:pPr>
                      <a:r>
                        <a:rPr lang="en-US" sz="1400" u="none" cap="none" strike="noStrike">
                          <a:latin typeface="Arial"/>
                          <a:ea typeface="Arial"/>
                          <a:cs typeface="Arial"/>
                          <a:sym typeface="Arial"/>
                        </a:rPr>
                        <a:t>Enterprise, cross-platform workloads</a:t>
                      </a:r>
                      <a:endParaRPr sz="1400" u="none" cap="none" strike="noStrike">
                        <a:latin typeface="Arial"/>
                        <a:ea typeface="Arial"/>
                        <a:cs typeface="Arial"/>
                        <a:sym typeface="Arial"/>
                      </a:endParaRPr>
                    </a:p>
                  </a:txBody>
                  <a:tcPr marT="45725" marB="45725" marR="91450" marL="91450"/>
                </a:tc>
                <a:tc>
                  <a:txBody>
                    <a:bodyPr/>
                    <a:lstStyle/>
                    <a:p>
                      <a:pPr indent="0" lvl="0" marL="0" marR="0" rtl="0" algn="l">
                        <a:lnSpc>
                          <a:spcPct val="100000"/>
                        </a:lnSpc>
                        <a:spcBef>
                          <a:spcPts val="0"/>
                        </a:spcBef>
                        <a:spcAft>
                          <a:spcPts val="0"/>
                        </a:spcAft>
                        <a:buNone/>
                      </a:pPr>
                      <a:r>
                        <a:rPr lang="en-US" sz="1400" u="none" cap="none" strike="noStrike">
                          <a:latin typeface="Arial"/>
                          <a:ea typeface="Arial"/>
                          <a:cs typeface="Arial"/>
                          <a:sym typeface="Arial"/>
                        </a:rPr>
                        <a:t>Lightweight app deployment, system containers</a:t>
                      </a:r>
                      <a:endParaRPr sz="1400" u="none" cap="none" strike="noStrike">
                        <a:latin typeface="Arial"/>
                        <a:ea typeface="Arial"/>
                        <a:cs typeface="Arial"/>
                        <a:sym typeface="Arial"/>
                      </a:endParaRPr>
                    </a:p>
                  </a:txBody>
                  <a:tcPr marT="45725" marB="45725" marR="91450" marL="91450"/>
                </a:tc>
                <a:tc>
                  <a:txBody>
                    <a:bodyPr/>
                    <a:lstStyle/>
                    <a:p>
                      <a:pPr indent="0" lvl="0" marL="0" marR="0" rtl="0" algn="l">
                        <a:lnSpc>
                          <a:spcPct val="100000"/>
                        </a:lnSpc>
                        <a:spcBef>
                          <a:spcPts val="0"/>
                        </a:spcBef>
                        <a:spcAft>
                          <a:spcPts val="0"/>
                        </a:spcAft>
                        <a:buNone/>
                      </a:pPr>
                      <a:r>
                        <a:rPr lang="en-US" sz="1400" u="none" cap="none" strike="noStrike">
                          <a:latin typeface="Arial"/>
                          <a:ea typeface="Arial"/>
                          <a:cs typeface="Arial"/>
                          <a:sym typeface="Arial"/>
                        </a:rPr>
                        <a:t>Full VMs with access to hardware resources</a:t>
                      </a:r>
                      <a:endParaRPr sz="1400" u="none" cap="none" strike="noStrike">
                        <a:latin typeface="Arial"/>
                        <a:ea typeface="Arial"/>
                        <a:cs typeface="Arial"/>
                        <a:sym typeface="Arial"/>
                      </a:endParaRPr>
                    </a:p>
                  </a:txBody>
                  <a:tcPr marT="45725" marB="45725" marR="91450" marL="91450"/>
                </a:tc>
              </a:tr>
              <a:tr h="672250">
                <a:tc>
                  <a:txBody>
                    <a:bodyPr/>
                    <a:lstStyle/>
                    <a:p>
                      <a:pPr indent="0" lvl="0" marL="0" marR="0" rtl="0" algn="ctr">
                        <a:lnSpc>
                          <a:spcPct val="100000"/>
                        </a:lnSpc>
                        <a:spcBef>
                          <a:spcPts val="0"/>
                        </a:spcBef>
                        <a:spcAft>
                          <a:spcPts val="0"/>
                        </a:spcAft>
                        <a:buNone/>
                      </a:pPr>
                      <a:r>
                        <a:rPr b="1" lang="en-US" sz="1600" u="none" cap="none" strike="noStrike">
                          <a:latin typeface="Arial"/>
                          <a:ea typeface="Arial"/>
                          <a:cs typeface="Arial"/>
                          <a:sym typeface="Arial"/>
                        </a:rPr>
                        <a:t>Resource Efficiency</a:t>
                      </a:r>
                      <a:endParaRPr b="1" sz="1600" u="none" cap="none" strike="noStrike">
                        <a:latin typeface="Arial"/>
                        <a:ea typeface="Arial"/>
                        <a:cs typeface="Arial"/>
                        <a:sym typeface="Arial"/>
                      </a:endParaRPr>
                    </a:p>
                  </a:txBody>
                  <a:tcPr marT="45725" marB="45725" marR="91450" marL="91450"/>
                </a:tc>
                <a:tc>
                  <a:txBody>
                    <a:bodyPr/>
                    <a:lstStyle/>
                    <a:p>
                      <a:pPr indent="0" lvl="0" marL="0" marR="0" rtl="0" algn="l">
                        <a:lnSpc>
                          <a:spcPct val="100000"/>
                        </a:lnSpc>
                        <a:spcBef>
                          <a:spcPts val="0"/>
                        </a:spcBef>
                        <a:spcAft>
                          <a:spcPts val="0"/>
                        </a:spcAft>
                        <a:buNone/>
                      </a:pPr>
                      <a:r>
                        <a:rPr lang="en-US" sz="1400" u="none" cap="none" strike="noStrike">
                          <a:latin typeface="Arial"/>
                          <a:ea typeface="Arial"/>
                          <a:cs typeface="Arial"/>
                          <a:sym typeface="Arial"/>
                        </a:rPr>
                        <a:t>Moderate to high</a:t>
                      </a:r>
                      <a:endParaRPr/>
                    </a:p>
                  </a:txBody>
                  <a:tcPr marT="45725" marB="45725" marR="91450" marL="91450" anchor="ctr"/>
                </a:tc>
                <a:tc>
                  <a:txBody>
                    <a:bodyPr/>
                    <a:lstStyle/>
                    <a:p>
                      <a:pPr indent="0" lvl="0" marL="0" marR="0" rtl="0" algn="l">
                        <a:lnSpc>
                          <a:spcPct val="100000"/>
                        </a:lnSpc>
                        <a:spcBef>
                          <a:spcPts val="0"/>
                        </a:spcBef>
                        <a:spcAft>
                          <a:spcPts val="0"/>
                        </a:spcAft>
                        <a:buNone/>
                      </a:pPr>
                      <a:r>
                        <a:t/>
                      </a:r>
                      <a:endParaRPr sz="1400" u="none" cap="none" strike="noStrike">
                        <a:latin typeface="Arial"/>
                        <a:ea typeface="Arial"/>
                        <a:cs typeface="Arial"/>
                        <a:sym typeface="Arial"/>
                      </a:endParaRPr>
                    </a:p>
                    <a:p>
                      <a:pPr indent="0" lvl="0" marL="0" marR="0" rtl="0" algn="l">
                        <a:lnSpc>
                          <a:spcPct val="100000"/>
                        </a:lnSpc>
                        <a:spcBef>
                          <a:spcPts val="0"/>
                        </a:spcBef>
                        <a:spcAft>
                          <a:spcPts val="0"/>
                        </a:spcAft>
                        <a:buNone/>
                      </a:pPr>
                      <a:r>
                        <a:rPr lang="en-US" sz="1400" u="none" cap="none" strike="noStrike">
                          <a:latin typeface="Arial"/>
                          <a:ea typeface="Arial"/>
                          <a:cs typeface="Arial"/>
                          <a:sym typeface="Arial"/>
                        </a:rPr>
                        <a:t>Very high (containers share kernel)</a:t>
                      </a:r>
                      <a:endParaRPr sz="1400" u="none" cap="none" strike="noStrike">
                        <a:latin typeface="Arial"/>
                        <a:ea typeface="Arial"/>
                        <a:cs typeface="Arial"/>
                        <a:sym typeface="Arial"/>
                      </a:endParaRPr>
                    </a:p>
                  </a:txBody>
                  <a:tcPr marT="45725" marB="45725" marR="91450" marL="91450"/>
                </a:tc>
                <a:tc>
                  <a:txBody>
                    <a:bodyPr/>
                    <a:lstStyle/>
                    <a:p>
                      <a:pPr indent="0" lvl="0" marL="0" marR="0" rtl="0" algn="l">
                        <a:lnSpc>
                          <a:spcPct val="100000"/>
                        </a:lnSpc>
                        <a:spcBef>
                          <a:spcPts val="0"/>
                        </a:spcBef>
                        <a:spcAft>
                          <a:spcPts val="0"/>
                        </a:spcAft>
                        <a:buNone/>
                      </a:pPr>
                      <a:r>
                        <a:rPr lang="en-US" sz="1400" u="none" cap="none" strike="noStrike">
                          <a:latin typeface="Arial"/>
                          <a:ea typeface="Arial"/>
                          <a:cs typeface="Arial"/>
                          <a:sym typeface="Arial"/>
                        </a:rPr>
                        <a:t>Moderate (with KVM hardware acceleration)</a:t>
                      </a:r>
                      <a:endParaRPr sz="1400" u="none" cap="none" strike="noStrike">
                        <a:latin typeface="Arial"/>
                        <a:ea typeface="Arial"/>
                        <a:cs typeface="Arial"/>
                        <a:sym typeface="Arial"/>
                      </a:endParaRPr>
                    </a:p>
                  </a:txBody>
                  <a:tcPr marT="45725" marB="45725" marR="91450" marL="91450"/>
                </a:tc>
              </a:tr>
              <a:tr h="672250">
                <a:tc>
                  <a:txBody>
                    <a:bodyPr/>
                    <a:lstStyle/>
                    <a:p>
                      <a:pPr indent="0" lvl="0" marL="0" marR="0" rtl="0" algn="ctr">
                        <a:lnSpc>
                          <a:spcPct val="100000"/>
                        </a:lnSpc>
                        <a:spcBef>
                          <a:spcPts val="0"/>
                        </a:spcBef>
                        <a:spcAft>
                          <a:spcPts val="0"/>
                        </a:spcAft>
                        <a:buNone/>
                      </a:pPr>
                      <a:r>
                        <a:rPr b="1" lang="en-US" sz="1600" u="none" cap="none" strike="noStrike">
                          <a:latin typeface="Arial"/>
                          <a:ea typeface="Arial"/>
                          <a:cs typeface="Arial"/>
                          <a:sym typeface="Arial"/>
                        </a:rPr>
                        <a:t>Ease of Use</a:t>
                      </a:r>
                      <a:endParaRPr b="1" sz="1600" u="none" cap="none" strike="noStrike">
                        <a:latin typeface="Arial"/>
                        <a:ea typeface="Arial"/>
                        <a:cs typeface="Arial"/>
                        <a:sym typeface="Arial"/>
                      </a:endParaRPr>
                    </a:p>
                  </a:txBody>
                  <a:tcPr marT="45725" marB="45725" marR="91450" marL="91450"/>
                </a:tc>
                <a:tc>
                  <a:txBody>
                    <a:bodyPr/>
                    <a:lstStyle/>
                    <a:p>
                      <a:pPr indent="0" lvl="0" marL="0" marR="0" rtl="0" algn="l">
                        <a:lnSpc>
                          <a:spcPct val="100000"/>
                        </a:lnSpc>
                        <a:spcBef>
                          <a:spcPts val="0"/>
                        </a:spcBef>
                        <a:spcAft>
                          <a:spcPts val="0"/>
                        </a:spcAft>
                        <a:buNone/>
                      </a:pPr>
                      <a:r>
                        <a:rPr lang="en-US" sz="1400" u="none" cap="none" strike="noStrike">
                          <a:latin typeface="Arial"/>
                          <a:ea typeface="Arial"/>
                          <a:cs typeface="Arial"/>
                          <a:sym typeface="Arial"/>
                        </a:rPr>
                        <a:t>GUI-based, user-friendly</a:t>
                      </a:r>
                      <a:endParaRPr sz="1400" u="none" cap="none" strike="noStrike">
                        <a:latin typeface="Arial"/>
                        <a:ea typeface="Arial"/>
                        <a:cs typeface="Arial"/>
                        <a:sym typeface="Arial"/>
                      </a:endParaRPr>
                    </a:p>
                  </a:txBody>
                  <a:tcPr marT="45725" marB="45725" marR="91450" marL="91450"/>
                </a:tc>
                <a:tc>
                  <a:txBody>
                    <a:bodyPr/>
                    <a:lstStyle/>
                    <a:p>
                      <a:pPr indent="0" lvl="0" marL="0" marR="0" rtl="0" algn="l">
                        <a:lnSpc>
                          <a:spcPct val="100000"/>
                        </a:lnSpc>
                        <a:spcBef>
                          <a:spcPts val="0"/>
                        </a:spcBef>
                        <a:spcAft>
                          <a:spcPts val="0"/>
                        </a:spcAft>
                        <a:buNone/>
                      </a:pPr>
                      <a:r>
                        <a:rPr lang="en-US" sz="1400" u="none" cap="none" strike="noStrike">
                          <a:latin typeface="Arial"/>
                          <a:ea typeface="Arial"/>
                          <a:cs typeface="Arial"/>
                          <a:sym typeface="Arial"/>
                        </a:rPr>
                        <a:t>CLI-based or LXD GUI, more complex</a:t>
                      </a:r>
                      <a:endParaRPr sz="1400" u="none" cap="none" strike="noStrike">
                        <a:latin typeface="Arial"/>
                        <a:ea typeface="Arial"/>
                        <a:cs typeface="Arial"/>
                        <a:sym typeface="Arial"/>
                      </a:endParaRPr>
                    </a:p>
                  </a:txBody>
                  <a:tcPr marT="45725" marB="45725" marR="91450" marL="91450"/>
                </a:tc>
                <a:tc>
                  <a:txBody>
                    <a:bodyPr/>
                    <a:lstStyle/>
                    <a:p>
                      <a:pPr indent="0" lvl="0" marL="0" marR="0" rtl="0" algn="l">
                        <a:lnSpc>
                          <a:spcPct val="100000"/>
                        </a:lnSpc>
                        <a:spcBef>
                          <a:spcPts val="0"/>
                        </a:spcBef>
                        <a:spcAft>
                          <a:spcPts val="0"/>
                        </a:spcAft>
                        <a:buNone/>
                      </a:pPr>
                      <a:r>
                        <a:rPr lang="en-US" sz="1400" u="none" cap="none" strike="noStrike">
                          <a:latin typeface="Arial"/>
                          <a:ea typeface="Arial"/>
                          <a:cs typeface="Arial"/>
                          <a:sym typeface="Arial"/>
                        </a:rPr>
                        <a:t>CLI-based, or using management tools (virt-manager)</a:t>
                      </a:r>
                      <a:endParaRPr sz="1400" u="none" cap="none" strike="noStrike">
                        <a:latin typeface="Arial"/>
                        <a:ea typeface="Arial"/>
                        <a:cs typeface="Arial"/>
                        <a:sym typeface="Arial"/>
                      </a:endParaRPr>
                    </a:p>
                  </a:txBody>
                  <a:tcPr marT="45725" marB="45725" marR="91450" marL="91450"/>
                </a:tc>
              </a:tr>
            </a:tbl>
          </a:graphicData>
        </a:graphic>
      </p:graphicFrame>
      <p:pic>
        <p:nvPicPr>
          <p:cNvPr id="570" name="Google Shape;570;p105"/>
          <p:cNvPicPr preferRelativeResize="0"/>
          <p:nvPr/>
        </p:nvPicPr>
        <p:blipFill rotWithShape="1">
          <a:blip r:embed="rId4">
            <a:alphaModFix/>
          </a:blip>
          <a:srcRect b="0" l="0" r="0" t="0"/>
          <a:stretch/>
        </p:blipFill>
        <p:spPr>
          <a:xfrm>
            <a:off x="2681393" y="5302279"/>
            <a:ext cx="2378287" cy="541618"/>
          </a:xfrm>
          <a:prstGeom prst="rect">
            <a:avLst/>
          </a:prstGeom>
          <a:noFill/>
          <a:ln>
            <a:noFill/>
          </a:ln>
        </p:spPr>
      </p:pic>
      <p:pic>
        <p:nvPicPr>
          <p:cNvPr id="571" name="Google Shape;571;p105"/>
          <p:cNvPicPr preferRelativeResize="0"/>
          <p:nvPr/>
        </p:nvPicPr>
        <p:blipFill rotWithShape="1">
          <a:blip r:embed="rId5">
            <a:alphaModFix/>
          </a:blip>
          <a:srcRect b="0" l="0" r="0" t="0"/>
          <a:stretch/>
        </p:blipFill>
        <p:spPr>
          <a:xfrm>
            <a:off x="6326243" y="5029010"/>
            <a:ext cx="1502299" cy="1370848"/>
          </a:xfrm>
          <a:prstGeom prst="rect">
            <a:avLst/>
          </a:prstGeom>
          <a:noFill/>
          <a:ln>
            <a:noFill/>
          </a:ln>
        </p:spPr>
      </p:pic>
      <p:pic>
        <p:nvPicPr>
          <p:cNvPr id="572" name="Google Shape;572;p105"/>
          <p:cNvPicPr preferRelativeResize="0"/>
          <p:nvPr/>
        </p:nvPicPr>
        <p:blipFill rotWithShape="1">
          <a:blip r:embed="rId6">
            <a:alphaModFix/>
          </a:blip>
          <a:srcRect b="0" l="0" r="0" t="0"/>
          <a:stretch/>
        </p:blipFill>
        <p:spPr>
          <a:xfrm>
            <a:off x="8797686" y="5029010"/>
            <a:ext cx="1697593" cy="1107414"/>
          </a:xfrm>
          <a:prstGeom prst="rect">
            <a:avLst/>
          </a:prstGeom>
          <a:noFill/>
          <a:ln>
            <a:noFill/>
          </a:ln>
        </p:spPr>
      </p:pic>
      <p:pic>
        <p:nvPicPr>
          <p:cNvPr id="573" name="Google Shape;573;p105"/>
          <p:cNvPicPr preferRelativeResize="0"/>
          <p:nvPr/>
        </p:nvPicPr>
        <p:blipFill rotWithShape="1">
          <a:blip r:embed="rId7">
            <a:alphaModFix/>
          </a:blip>
          <a:srcRect b="0" l="0" r="0" t="0"/>
          <a:stretch/>
        </p:blipFill>
        <p:spPr>
          <a:xfrm>
            <a:off x="10156810" y="4800591"/>
            <a:ext cx="1771030" cy="1180686"/>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8" name="Shape 578"/>
        <p:cNvGrpSpPr/>
        <p:nvPr/>
      </p:nvGrpSpPr>
      <p:grpSpPr>
        <a:xfrm>
          <a:off x="0" y="0"/>
          <a:ext cx="0" cy="0"/>
          <a:chOff x="0" y="0"/>
          <a:chExt cx="0" cy="0"/>
        </a:xfrm>
      </p:grpSpPr>
      <p:pic>
        <p:nvPicPr>
          <p:cNvPr descr="A picture containing drawing&#10;&#10;Description automatically generated" id="579" name="Google Shape;579;p106"/>
          <p:cNvPicPr preferRelativeResize="0"/>
          <p:nvPr/>
        </p:nvPicPr>
        <p:blipFill rotWithShape="1">
          <a:blip r:embed="rId3">
            <a:alphaModFix/>
          </a:blip>
          <a:srcRect b="0" l="0" r="0" t="0"/>
          <a:stretch/>
        </p:blipFill>
        <p:spPr>
          <a:xfrm>
            <a:off x="0" y="5573088"/>
            <a:ext cx="1417834" cy="1284912"/>
          </a:xfrm>
          <a:prstGeom prst="rect">
            <a:avLst/>
          </a:prstGeom>
          <a:noFill/>
          <a:ln>
            <a:noFill/>
          </a:ln>
        </p:spPr>
      </p:pic>
      <p:sp>
        <p:nvSpPr>
          <p:cNvPr id="580" name="Google Shape;580;p106"/>
          <p:cNvSpPr txBox="1"/>
          <p:nvPr/>
        </p:nvSpPr>
        <p:spPr>
          <a:xfrm>
            <a:off x="4784744" y="1799228"/>
            <a:ext cx="3486852"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1" i="0" lang="en-US" sz="3200" u="none" cap="none" strike="noStrike">
                <a:solidFill>
                  <a:srgbClr val="002060"/>
                </a:solidFill>
                <a:latin typeface="Arial"/>
                <a:ea typeface="Arial"/>
                <a:cs typeface="Arial"/>
                <a:sym typeface="Arial"/>
              </a:rPr>
              <a:t>Interactive Demo</a:t>
            </a:r>
            <a:endParaRPr b="1" i="0" sz="3200" u="none" cap="none" strike="noStrike">
              <a:solidFill>
                <a:srgbClr val="002060"/>
              </a:solidFill>
              <a:latin typeface="Arial"/>
              <a:ea typeface="Arial"/>
              <a:cs typeface="Arial"/>
              <a:sym typeface="Arial"/>
            </a:endParaRPr>
          </a:p>
        </p:txBody>
      </p:sp>
      <p:grpSp>
        <p:nvGrpSpPr>
          <p:cNvPr id="581" name="Google Shape;581;p106"/>
          <p:cNvGrpSpPr/>
          <p:nvPr/>
        </p:nvGrpSpPr>
        <p:grpSpPr>
          <a:xfrm>
            <a:off x="4974316" y="3019633"/>
            <a:ext cx="3107708" cy="916808"/>
            <a:chOff x="77281" y="94146"/>
            <a:chExt cx="3107708" cy="916808"/>
          </a:xfrm>
        </p:grpSpPr>
        <p:pic>
          <p:nvPicPr>
            <p:cNvPr id="582" name="Google Shape;582;p106"/>
            <p:cNvPicPr preferRelativeResize="0"/>
            <p:nvPr/>
          </p:nvPicPr>
          <p:blipFill rotWithShape="1">
            <a:blip r:embed="rId4">
              <a:alphaModFix/>
            </a:blip>
            <a:srcRect b="25981" l="16091" r="14843" t="28174"/>
            <a:stretch/>
          </p:blipFill>
          <p:spPr>
            <a:xfrm>
              <a:off x="77281" y="94146"/>
              <a:ext cx="3107708" cy="916808"/>
            </a:xfrm>
            <a:prstGeom prst="rect">
              <a:avLst/>
            </a:prstGeom>
            <a:noFill/>
            <a:ln>
              <a:noFill/>
            </a:ln>
          </p:spPr>
        </p:pic>
        <p:sp>
          <p:nvSpPr>
            <p:cNvPr id="583" name="Google Shape;583;p106"/>
            <p:cNvSpPr txBox="1"/>
            <p:nvPr/>
          </p:nvSpPr>
          <p:spPr>
            <a:xfrm>
              <a:off x="568512" y="117118"/>
              <a:ext cx="356188"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lt1"/>
                  </a:solidFill>
                  <a:latin typeface="Arial"/>
                  <a:ea typeface="Arial"/>
                  <a:cs typeface="Arial"/>
                  <a:sym typeface="Arial"/>
                </a:rPr>
                <a:t>2</a:t>
              </a:r>
              <a:endParaRPr b="1" i="0" sz="2400" u="none" cap="none" strike="noStrike">
                <a:solidFill>
                  <a:schemeClr val="lt1"/>
                </a:solidFill>
                <a:latin typeface="Arial"/>
                <a:ea typeface="Arial"/>
                <a:cs typeface="Arial"/>
                <a:sym typeface="Arial"/>
              </a:endParaRPr>
            </a:p>
          </p:txBody>
        </p:sp>
      </p:grpSp>
      <p:sp>
        <p:nvSpPr>
          <p:cNvPr id="584" name="Google Shape;584;p106"/>
          <p:cNvSpPr txBox="1"/>
          <p:nvPr/>
        </p:nvSpPr>
        <p:spPr>
          <a:xfrm>
            <a:off x="6180802" y="2365995"/>
            <a:ext cx="481222"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1" i="0" lang="en-US" sz="3200" u="none" cap="none" strike="noStrike">
                <a:solidFill>
                  <a:srgbClr val="002060"/>
                </a:solidFill>
                <a:latin typeface="Arial"/>
                <a:ea typeface="Arial"/>
                <a:cs typeface="Arial"/>
                <a:sym typeface="Arial"/>
              </a:rPr>
              <a:t>&amp;</a:t>
            </a:r>
            <a:endParaRPr b="1" i="0" sz="3200" u="none" cap="none" strike="noStrike">
              <a:solidFill>
                <a:srgbClr val="002060"/>
              </a:solidFill>
              <a:latin typeface="Arial"/>
              <a:ea typeface="Arial"/>
              <a:cs typeface="Arial"/>
              <a:sym typeface="Arial"/>
            </a:endParaRPr>
          </a:p>
        </p:txBody>
      </p:sp>
      <p:pic>
        <p:nvPicPr>
          <p:cNvPr id="585" name="Google Shape;585;p106"/>
          <p:cNvPicPr preferRelativeResize="0"/>
          <p:nvPr/>
        </p:nvPicPr>
        <p:blipFill rotWithShape="1">
          <a:blip r:embed="rId5">
            <a:alphaModFix/>
          </a:blip>
          <a:srcRect b="0" l="0" r="0" t="0"/>
          <a:stretch/>
        </p:blipFill>
        <p:spPr>
          <a:xfrm>
            <a:off x="5433052" y="4282201"/>
            <a:ext cx="2457944" cy="2242876"/>
          </a:xfrm>
          <a:prstGeom prst="rect">
            <a:avLst/>
          </a:prstGeom>
          <a:noFill/>
          <a:ln>
            <a:noFill/>
          </a:ln>
        </p:spPr>
      </p:pic>
      <p:sp>
        <p:nvSpPr>
          <p:cNvPr id="586" name="Google Shape;586;p106"/>
          <p:cNvSpPr/>
          <p:nvPr/>
        </p:nvSpPr>
        <p:spPr>
          <a:xfrm>
            <a:off x="212128" y="162623"/>
            <a:ext cx="8718512" cy="58473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3C71"/>
              </a:buClr>
              <a:buSzPts val="3200"/>
              <a:buFont typeface="Arial"/>
              <a:buNone/>
            </a:pPr>
            <a:r>
              <a:rPr b="1" i="0" lang="en-US" sz="3200" u="none" cap="none" strike="noStrike">
                <a:solidFill>
                  <a:srgbClr val="003C71"/>
                </a:solidFill>
                <a:latin typeface="Arial"/>
                <a:ea typeface="Arial"/>
                <a:cs typeface="Arial"/>
                <a:sym typeface="Arial"/>
              </a:rPr>
              <a:t>LXD</a:t>
            </a:r>
            <a:r>
              <a:rPr b="1" i="0" lang="en-US" sz="3200" u="none" cap="none" strike="noStrike">
                <a:solidFill>
                  <a:srgbClr val="003C71"/>
                </a:solidFill>
                <a:latin typeface="Arial"/>
                <a:ea typeface="Arial"/>
                <a:cs typeface="Arial"/>
                <a:sym typeface="Arial"/>
              </a:rPr>
              <a:t> &amp; LXC </a:t>
            </a:r>
            <a:r>
              <a:rPr b="1" i="0" lang="en-US" sz="2400" u="none" cap="none" strike="noStrike">
                <a:solidFill>
                  <a:srgbClr val="003C71"/>
                </a:solidFill>
                <a:latin typeface="Arial"/>
                <a:ea typeface="Arial"/>
                <a:cs typeface="Arial"/>
                <a:sym typeface="Arial"/>
              </a:rPr>
              <a:t>(LinuX Daemon &amp; LinuX Containers)</a:t>
            </a:r>
            <a:endParaRPr b="1" i="0" sz="2400" u="none" cap="none" strike="noStrike">
              <a:solidFill>
                <a:srgbClr val="003C71"/>
              </a:solidFill>
              <a:latin typeface="Arial"/>
              <a:ea typeface="Arial"/>
              <a:cs typeface="Arial"/>
              <a:sym typeface="Aria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1" name="Shape 591"/>
        <p:cNvGrpSpPr/>
        <p:nvPr/>
      </p:nvGrpSpPr>
      <p:grpSpPr>
        <a:xfrm>
          <a:off x="0" y="0"/>
          <a:ext cx="0" cy="0"/>
          <a:chOff x="0" y="0"/>
          <a:chExt cx="0" cy="0"/>
        </a:xfrm>
      </p:grpSpPr>
      <p:pic>
        <p:nvPicPr>
          <p:cNvPr descr="A picture containing drawing&#10;&#10;Description automatically generated" id="592" name="Google Shape;592;p107"/>
          <p:cNvPicPr preferRelativeResize="0"/>
          <p:nvPr/>
        </p:nvPicPr>
        <p:blipFill rotWithShape="1">
          <a:blip r:embed="rId3">
            <a:alphaModFix/>
          </a:blip>
          <a:srcRect b="0" l="0" r="0" t="0"/>
          <a:stretch/>
        </p:blipFill>
        <p:spPr>
          <a:xfrm>
            <a:off x="0" y="5573088"/>
            <a:ext cx="1417834" cy="1284912"/>
          </a:xfrm>
          <a:prstGeom prst="rect">
            <a:avLst/>
          </a:prstGeom>
          <a:noFill/>
          <a:ln>
            <a:noFill/>
          </a:ln>
        </p:spPr>
      </p:pic>
      <p:sp>
        <p:nvSpPr>
          <p:cNvPr id="593" name="Google Shape;593;p107"/>
          <p:cNvSpPr/>
          <p:nvPr/>
        </p:nvSpPr>
        <p:spPr>
          <a:xfrm>
            <a:off x="212128" y="162623"/>
            <a:ext cx="4705312"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3C71"/>
              </a:buClr>
              <a:buSzPts val="3200"/>
              <a:buFont typeface="Arial"/>
              <a:buNone/>
            </a:pPr>
            <a:r>
              <a:rPr b="1" i="0" lang="en-US" sz="3200" u="none" cap="none" strike="noStrike">
                <a:solidFill>
                  <a:srgbClr val="003C71"/>
                </a:solidFill>
                <a:latin typeface="Arial"/>
                <a:ea typeface="Arial"/>
                <a:cs typeface="Arial"/>
                <a:sym typeface="Arial"/>
              </a:rPr>
              <a:t>Lecture #3 Summary</a:t>
            </a:r>
            <a:endParaRPr b="1" i="0" sz="3200" u="none" cap="none" strike="noStrike">
              <a:solidFill>
                <a:srgbClr val="003C71"/>
              </a:solidFill>
              <a:latin typeface="Arial"/>
              <a:ea typeface="Arial"/>
              <a:cs typeface="Arial"/>
              <a:sym typeface="Arial"/>
            </a:endParaRPr>
          </a:p>
        </p:txBody>
      </p:sp>
      <p:sp>
        <p:nvSpPr>
          <p:cNvPr id="594" name="Google Shape;594;p107"/>
          <p:cNvSpPr txBox="1"/>
          <p:nvPr/>
        </p:nvSpPr>
        <p:spPr>
          <a:xfrm>
            <a:off x="604865" y="1175104"/>
            <a:ext cx="10306975" cy="3970277"/>
          </a:xfrm>
          <a:prstGeom prst="rect">
            <a:avLst/>
          </a:prstGeom>
          <a:noFill/>
          <a:ln>
            <a:noFill/>
          </a:ln>
        </p:spPr>
        <p:txBody>
          <a:bodyPr anchorCtr="0" anchor="t" bIns="45700" lIns="91425" spcFirstLastPara="1" rIns="91425" wrap="square" tIns="45700">
            <a:spAutoFit/>
          </a:bodyPr>
          <a:lstStyle/>
          <a:p>
            <a:pPr indent="-342900" lvl="0" marL="342900" marR="0" rtl="0" algn="l">
              <a:lnSpc>
                <a:spcPct val="100000"/>
              </a:lnSpc>
              <a:spcBef>
                <a:spcPts val="0"/>
              </a:spcBef>
              <a:spcAft>
                <a:spcPts val="0"/>
              </a:spcAft>
              <a:buClr>
                <a:schemeClr val="dk1"/>
              </a:buClr>
              <a:buSzPts val="2800"/>
              <a:buFont typeface="Arial"/>
              <a:buAutoNum type="arabicPeriod"/>
            </a:pPr>
            <a:r>
              <a:rPr b="0" i="0" lang="en-US" sz="2800" u="none" cap="none" strike="noStrike">
                <a:solidFill>
                  <a:schemeClr val="dk1"/>
                </a:solidFill>
                <a:latin typeface="Arial"/>
                <a:ea typeface="Arial"/>
                <a:cs typeface="Arial"/>
                <a:sym typeface="Arial"/>
              </a:rPr>
              <a:t>Know how to use Docker Compose and YAML language.</a:t>
            </a:r>
            <a:endParaRPr/>
          </a:p>
          <a:p>
            <a:pPr indent="-165100" lvl="0" marL="342900" marR="0" rtl="0" algn="l">
              <a:lnSpc>
                <a:spcPct val="100000"/>
              </a:lnSpc>
              <a:spcBef>
                <a:spcPts val="0"/>
              </a:spcBef>
              <a:spcAft>
                <a:spcPts val="0"/>
              </a:spcAft>
              <a:buClr>
                <a:schemeClr val="dk1"/>
              </a:buClr>
              <a:buSzPts val="2800"/>
              <a:buFont typeface="Arial"/>
              <a:buNone/>
            </a:pPr>
            <a:r>
              <a:t/>
            </a:r>
            <a:endParaRPr b="0" i="0" sz="2800" u="none" cap="none" strike="noStrike">
              <a:solidFill>
                <a:schemeClr val="dk1"/>
              </a:solidFill>
              <a:latin typeface="Arial"/>
              <a:ea typeface="Arial"/>
              <a:cs typeface="Arial"/>
              <a:sym typeface="Arial"/>
            </a:endParaRPr>
          </a:p>
          <a:p>
            <a:pPr indent="-342900" lvl="0" marL="342900" marR="0" rtl="0" algn="l">
              <a:lnSpc>
                <a:spcPct val="100000"/>
              </a:lnSpc>
              <a:spcBef>
                <a:spcPts val="0"/>
              </a:spcBef>
              <a:spcAft>
                <a:spcPts val="0"/>
              </a:spcAft>
              <a:buClr>
                <a:schemeClr val="dk1"/>
              </a:buClr>
              <a:buSzPts val="2800"/>
              <a:buFont typeface="Arial"/>
              <a:buAutoNum type="arabicPeriod"/>
            </a:pPr>
            <a:r>
              <a:rPr b="0" i="0" lang="en-US" sz="2800" u="none" cap="none" strike="noStrike">
                <a:solidFill>
                  <a:srgbClr val="000000"/>
                </a:solidFill>
                <a:latin typeface="Arial"/>
                <a:ea typeface="Arial"/>
                <a:cs typeface="Arial"/>
                <a:sym typeface="Arial"/>
              </a:rPr>
              <a:t>Explaining the difference between App and Sys Containers.</a:t>
            </a:r>
            <a:endParaRPr/>
          </a:p>
          <a:p>
            <a:pPr indent="-165100" lvl="0" marL="342900" marR="0" rtl="0" algn="l">
              <a:lnSpc>
                <a:spcPct val="100000"/>
              </a:lnSpc>
              <a:spcBef>
                <a:spcPts val="0"/>
              </a:spcBef>
              <a:spcAft>
                <a:spcPts val="0"/>
              </a:spcAft>
              <a:buClr>
                <a:schemeClr val="dk1"/>
              </a:buClr>
              <a:buSzPts val="2800"/>
              <a:buFont typeface="Arial"/>
              <a:buNone/>
            </a:pPr>
            <a:r>
              <a:t/>
            </a:r>
            <a:endParaRPr b="0" i="0" sz="2800" u="none" cap="none" strike="noStrike">
              <a:solidFill>
                <a:schemeClr val="dk1"/>
              </a:solidFill>
              <a:latin typeface="Arial"/>
              <a:ea typeface="Arial"/>
              <a:cs typeface="Arial"/>
              <a:sym typeface="Arial"/>
            </a:endParaRPr>
          </a:p>
          <a:p>
            <a:pPr indent="-342900" lvl="0" marL="342900" marR="0" rtl="0" algn="l">
              <a:lnSpc>
                <a:spcPct val="100000"/>
              </a:lnSpc>
              <a:spcBef>
                <a:spcPts val="0"/>
              </a:spcBef>
              <a:spcAft>
                <a:spcPts val="0"/>
              </a:spcAft>
              <a:buClr>
                <a:schemeClr val="dk1"/>
              </a:buClr>
              <a:buSzPts val="2800"/>
              <a:buFont typeface="Arial"/>
              <a:buAutoNum type="arabicPeriod"/>
            </a:pPr>
            <a:r>
              <a:rPr b="0" i="0" lang="en-US" sz="2800" u="none" cap="none" strike="noStrike">
                <a:solidFill>
                  <a:schemeClr val="dk1"/>
                </a:solidFill>
                <a:latin typeface="Arial"/>
                <a:ea typeface="Arial"/>
                <a:cs typeface="Arial"/>
                <a:sym typeface="Arial"/>
              </a:rPr>
              <a:t>Getting familiar with some of the most popular open source virtualization tools, e.g., KVM/Qemu/Virsh/LXC</a:t>
            </a:r>
            <a:endParaRPr/>
          </a:p>
          <a:p>
            <a:pPr indent="-165100" lvl="0" marL="342900" marR="0" rtl="0" algn="l">
              <a:lnSpc>
                <a:spcPct val="100000"/>
              </a:lnSpc>
              <a:spcBef>
                <a:spcPts val="0"/>
              </a:spcBef>
              <a:spcAft>
                <a:spcPts val="0"/>
              </a:spcAft>
              <a:buClr>
                <a:schemeClr val="dk1"/>
              </a:buClr>
              <a:buSzPts val="2800"/>
              <a:buFont typeface="Arial"/>
              <a:buNone/>
            </a:pPr>
            <a:r>
              <a:t/>
            </a:r>
            <a:endParaRPr b="0" i="0" sz="2800" u="none" cap="none" strike="noStrike">
              <a:solidFill>
                <a:schemeClr val="dk1"/>
              </a:solidFill>
              <a:latin typeface="Arial"/>
              <a:ea typeface="Arial"/>
              <a:cs typeface="Arial"/>
              <a:sym typeface="Arial"/>
            </a:endParaRPr>
          </a:p>
          <a:p>
            <a:pPr indent="-342900" lvl="0" marL="342900" marR="0" rtl="0" algn="l">
              <a:lnSpc>
                <a:spcPct val="100000"/>
              </a:lnSpc>
              <a:spcBef>
                <a:spcPts val="0"/>
              </a:spcBef>
              <a:spcAft>
                <a:spcPts val="0"/>
              </a:spcAft>
              <a:buClr>
                <a:schemeClr val="dk1"/>
              </a:buClr>
              <a:buSzPts val="2800"/>
              <a:buFont typeface="Arial"/>
              <a:buAutoNum type="arabicPeriod"/>
            </a:pPr>
            <a:r>
              <a:rPr b="0" i="0" lang="en-US" sz="2800" u="none" cap="none" strike="noStrike">
                <a:solidFill>
                  <a:srgbClr val="000000"/>
                </a:solidFill>
                <a:latin typeface="Arial"/>
                <a:ea typeface="Arial"/>
                <a:cs typeface="Arial"/>
                <a:sym typeface="Arial"/>
              </a:rPr>
              <a:t>Utilizing the introduced tools to build VMs and containers, and manage their resources</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9" name="Shape 599"/>
        <p:cNvGrpSpPr/>
        <p:nvPr/>
      </p:nvGrpSpPr>
      <p:grpSpPr>
        <a:xfrm>
          <a:off x="0" y="0"/>
          <a:ext cx="0" cy="0"/>
          <a:chOff x="0" y="0"/>
          <a:chExt cx="0" cy="0"/>
        </a:xfrm>
      </p:grpSpPr>
      <p:pic>
        <p:nvPicPr>
          <p:cNvPr descr="A picture containing drawing&#10;&#10;Description automatically generated" id="600" name="Google Shape;600;p108"/>
          <p:cNvPicPr preferRelativeResize="0"/>
          <p:nvPr/>
        </p:nvPicPr>
        <p:blipFill rotWithShape="1">
          <a:blip r:embed="rId3">
            <a:alphaModFix/>
          </a:blip>
          <a:srcRect b="0" l="0" r="0" t="0"/>
          <a:stretch/>
        </p:blipFill>
        <p:spPr>
          <a:xfrm>
            <a:off x="0" y="5573088"/>
            <a:ext cx="1417834" cy="1284912"/>
          </a:xfrm>
          <a:prstGeom prst="rect">
            <a:avLst/>
          </a:prstGeom>
          <a:noFill/>
          <a:ln>
            <a:noFill/>
          </a:ln>
        </p:spPr>
      </p:pic>
      <p:sp>
        <p:nvSpPr>
          <p:cNvPr id="601" name="Google Shape;601;p108"/>
          <p:cNvSpPr txBox="1"/>
          <p:nvPr/>
        </p:nvSpPr>
        <p:spPr>
          <a:xfrm>
            <a:off x="2895753" y="2744744"/>
            <a:ext cx="5355953" cy="83099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4800" u="none" cap="none" strike="noStrike">
                <a:solidFill>
                  <a:srgbClr val="000000"/>
                </a:solidFill>
                <a:latin typeface="Arial"/>
                <a:ea typeface="Arial"/>
                <a:cs typeface="Arial"/>
                <a:sym typeface="Arial"/>
              </a:rPr>
              <a:t>Review of </a:t>
            </a:r>
            <a:r>
              <a:rPr b="1" i="0" lang="en-US" sz="4800" u="none" cap="none" strike="noStrike">
                <a:solidFill>
                  <a:srgbClr val="FF0000"/>
                </a:solidFill>
                <a:latin typeface="Arial"/>
                <a:ea typeface="Arial"/>
                <a:cs typeface="Arial"/>
                <a:sym typeface="Arial"/>
              </a:rPr>
              <a:t>LAB #2</a:t>
            </a:r>
            <a:endParaRPr b="1" i="0" sz="4800" u="none" cap="none" strike="noStrike">
              <a:solidFill>
                <a:srgbClr val="FF0000"/>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pic>
        <p:nvPicPr>
          <p:cNvPr descr="A picture containing drawing&#10;&#10;Description automatically generated" id="83" name="Google Shape;83;p74"/>
          <p:cNvPicPr preferRelativeResize="0"/>
          <p:nvPr/>
        </p:nvPicPr>
        <p:blipFill rotWithShape="1">
          <a:blip r:embed="rId3">
            <a:alphaModFix/>
          </a:blip>
          <a:srcRect b="0" l="0" r="0" t="0"/>
          <a:stretch/>
        </p:blipFill>
        <p:spPr>
          <a:xfrm>
            <a:off x="0" y="5573088"/>
            <a:ext cx="1417834" cy="1284912"/>
          </a:xfrm>
          <a:prstGeom prst="rect">
            <a:avLst/>
          </a:prstGeom>
          <a:noFill/>
          <a:ln>
            <a:noFill/>
          </a:ln>
        </p:spPr>
      </p:pic>
      <p:sp>
        <p:nvSpPr>
          <p:cNvPr id="84" name="Google Shape;84;p74"/>
          <p:cNvSpPr/>
          <p:nvPr/>
        </p:nvSpPr>
        <p:spPr>
          <a:xfrm>
            <a:off x="212128" y="162623"/>
            <a:ext cx="7720380"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3C71"/>
              </a:buClr>
              <a:buSzPts val="3200"/>
              <a:buFont typeface="Arial"/>
              <a:buNone/>
            </a:pPr>
            <a:r>
              <a:rPr b="1" i="0" lang="en-US" sz="3200" u="none" cap="none" strike="noStrike">
                <a:solidFill>
                  <a:srgbClr val="003C71"/>
                </a:solidFill>
                <a:latin typeface="Arial"/>
                <a:ea typeface="Arial"/>
                <a:cs typeface="Arial"/>
                <a:sym typeface="Arial"/>
              </a:rPr>
              <a:t>Containers vs Virtual Machines</a:t>
            </a:r>
            <a:endParaRPr b="1" i="0" sz="3200" u="none" cap="none" strike="noStrike">
              <a:solidFill>
                <a:srgbClr val="003C71"/>
              </a:solidFill>
              <a:latin typeface="Arial"/>
              <a:ea typeface="Arial"/>
              <a:cs typeface="Arial"/>
              <a:sym typeface="Arial"/>
            </a:endParaRPr>
          </a:p>
        </p:txBody>
      </p:sp>
      <p:pic>
        <p:nvPicPr>
          <p:cNvPr id="85" name="Google Shape;85;p74"/>
          <p:cNvPicPr preferRelativeResize="0"/>
          <p:nvPr/>
        </p:nvPicPr>
        <p:blipFill rotWithShape="1">
          <a:blip r:embed="rId4">
            <a:alphaModFix/>
          </a:blip>
          <a:srcRect b="0" l="0" r="0" t="13081"/>
          <a:stretch/>
        </p:blipFill>
        <p:spPr>
          <a:xfrm>
            <a:off x="1443844" y="654665"/>
            <a:ext cx="9331008" cy="5319042"/>
          </a:xfrm>
          <a:prstGeom prst="rect">
            <a:avLst/>
          </a:prstGeom>
          <a:noFill/>
          <a:ln>
            <a:noFill/>
          </a:ln>
        </p:spPr>
      </p:pic>
      <p:sp>
        <p:nvSpPr>
          <p:cNvPr id="86" name="Google Shape;86;p74"/>
          <p:cNvSpPr txBox="1"/>
          <p:nvPr/>
        </p:nvSpPr>
        <p:spPr>
          <a:xfrm>
            <a:off x="10459065" y="1961547"/>
            <a:ext cx="1688691" cy="52322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2060"/>
                </a:solidFill>
                <a:latin typeface="Arial"/>
                <a:ea typeface="Arial"/>
                <a:cs typeface="Arial"/>
                <a:sym typeface="Arial"/>
              </a:rPr>
              <a:t>Created from </a:t>
            </a:r>
            <a:r>
              <a:rPr b="1" i="0" lang="en-US" sz="1400" u="none" cap="none" strike="noStrike">
                <a:solidFill>
                  <a:srgbClr val="002060"/>
                </a:solidFill>
                <a:latin typeface="Arial"/>
                <a:ea typeface="Arial"/>
                <a:cs typeface="Arial"/>
                <a:sym typeface="Arial"/>
              </a:rPr>
              <a:t>Container</a:t>
            </a:r>
            <a:r>
              <a:rPr b="0" i="0" lang="en-US" sz="1400" u="none" cap="none" strike="noStrike">
                <a:solidFill>
                  <a:srgbClr val="002060"/>
                </a:solidFill>
                <a:latin typeface="Arial"/>
                <a:ea typeface="Arial"/>
                <a:cs typeface="Arial"/>
                <a:sym typeface="Arial"/>
              </a:rPr>
              <a:t> </a:t>
            </a:r>
            <a:r>
              <a:rPr b="1" i="0" lang="en-US" sz="1400" u="none" cap="none" strike="noStrike">
                <a:solidFill>
                  <a:srgbClr val="002060"/>
                </a:solidFill>
                <a:latin typeface="Arial"/>
                <a:ea typeface="Arial"/>
                <a:cs typeface="Arial"/>
                <a:sym typeface="Arial"/>
              </a:rPr>
              <a:t>images</a:t>
            </a:r>
            <a:endParaRPr b="1" i="0" sz="1400" u="none" cap="none" strike="noStrike">
              <a:solidFill>
                <a:srgbClr val="002060"/>
              </a:solidFill>
              <a:latin typeface="Arial"/>
              <a:ea typeface="Arial"/>
              <a:cs typeface="Arial"/>
              <a:sym typeface="Arial"/>
            </a:endParaRPr>
          </a:p>
        </p:txBody>
      </p:sp>
      <p:sp>
        <p:nvSpPr>
          <p:cNvPr id="87" name="Google Shape;87;p74"/>
          <p:cNvSpPr/>
          <p:nvPr/>
        </p:nvSpPr>
        <p:spPr>
          <a:xfrm rot="3135601">
            <a:off x="10343682" y="2363949"/>
            <a:ext cx="174538" cy="622769"/>
          </a:xfrm>
          <a:prstGeom prst="downArrow">
            <a:avLst>
              <a:gd fmla="val 50000" name="adj1"/>
              <a:gd fmla="val 50000" name="adj2"/>
            </a:avLst>
          </a:prstGeom>
          <a:solidFill>
            <a:schemeClr val="accent1"/>
          </a:solidFill>
          <a:ln cap="flat" cmpd="sng" w="25400">
            <a:solidFill>
              <a:srgbClr val="31538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88" name="Google Shape;88;p74"/>
          <p:cNvSpPr/>
          <p:nvPr/>
        </p:nvSpPr>
        <p:spPr>
          <a:xfrm>
            <a:off x="2694039" y="6044904"/>
            <a:ext cx="7991168"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With the same container image, you can reproduce as many containers as you wish.</a:t>
            </a:r>
            <a:endParaRPr b="0" i="0" sz="1400" u="none" cap="none" strike="noStrike">
              <a:solidFill>
                <a:srgbClr val="000000"/>
              </a:solidFill>
              <a:latin typeface="Arial"/>
              <a:ea typeface="Arial"/>
              <a:cs typeface="Arial"/>
              <a:sym typeface="Arial"/>
            </a:endParaRPr>
          </a:p>
        </p:txBody>
      </p:sp>
      <p:sp>
        <p:nvSpPr>
          <p:cNvPr id="89" name="Google Shape;89;p74"/>
          <p:cNvSpPr/>
          <p:nvPr/>
        </p:nvSpPr>
        <p:spPr>
          <a:xfrm>
            <a:off x="3347213" y="6269989"/>
            <a:ext cx="5524269"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Think about the image as the recipe, and the container as the cake. </a:t>
            </a:r>
            <a:endParaRPr b="0" i="0" sz="1400" u="none" cap="none" strike="noStrike">
              <a:solidFill>
                <a:srgbClr val="000000"/>
              </a:solidFill>
              <a:latin typeface="Arial"/>
              <a:ea typeface="Arial"/>
              <a:cs typeface="Arial"/>
              <a:sym typeface="Arial"/>
            </a:endParaRPr>
          </a:p>
        </p:txBody>
      </p:sp>
      <p:sp>
        <p:nvSpPr>
          <p:cNvPr id="90" name="Google Shape;90;p74"/>
          <p:cNvSpPr/>
          <p:nvPr/>
        </p:nvSpPr>
        <p:spPr>
          <a:xfrm>
            <a:off x="3554000" y="6495074"/>
            <a:ext cx="5190845"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You can make as many cakes as you’d like with a given recipe.</a:t>
            </a:r>
            <a:endParaRPr b="0" i="0" sz="1400" u="none" cap="none" strike="noStrike">
              <a:solidFill>
                <a:srgbClr val="000000"/>
              </a:solidFill>
              <a:latin typeface="Arial"/>
              <a:ea typeface="Arial"/>
              <a:cs typeface="Arial"/>
              <a:sym typeface="Arial"/>
            </a:endParaRPr>
          </a:p>
        </p:txBody>
      </p:sp>
      <p:sp>
        <p:nvSpPr>
          <p:cNvPr id="91" name="Google Shape;91;p74"/>
          <p:cNvSpPr/>
          <p:nvPr/>
        </p:nvSpPr>
        <p:spPr>
          <a:xfrm>
            <a:off x="10332015" y="162622"/>
            <a:ext cx="1687265" cy="584775"/>
          </a:xfrm>
          <a:prstGeom prst="rect">
            <a:avLst/>
          </a:prstGeom>
          <a:noFill/>
          <a:ln cap="flat" cmpd="sng" w="9525">
            <a:solidFill>
              <a:srgbClr val="FF0000"/>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3C71"/>
              </a:buClr>
              <a:buSzPts val="3200"/>
              <a:buFont typeface="Arial"/>
              <a:buNone/>
            </a:pPr>
            <a:r>
              <a:rPr b="1" i="0" lang="en-US" sz="3200" u="none" cap="none" strike="noStrike">
                <a:solidFill>
                  <a:srgbClr val="FF0000"/>
                </a:solidFill>
                <a:latin typeface="Arial"/>
                <a:ea typeface="Arial"/>
                <a:cs typeface="Arial"/>
                <a:sym typeface="Arial"/>
              </a:rPr>
              <a:t>RECAP</a:t>
            </a:r>
            <a:endParaRPr b="1" i="0" sz="3200" u="none" cap="none" strike="noStrike">
              <a:solidFill>
                <a:srgbClr val="FF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88"/>
                                        </p:tgtEl>
                                        <p:attrNameLst>
                                          <p:attrName>style.visibility</p:attrName>
                                        </p:attrNameLst>
                                      </p:cBhvr>
                                      <p:to>
                                        <p:strVal val="visible"/>
                                      </p:to>
                                    </p:set>
                                    <p:anim calcmode="lin" valueType="num">
                                      <p:cBhvr additive="base">
                                        <p:cTn dur="500"/>
                                        <p:tgtEl>
                                          <p:spTgt spid="88"/>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89"/>
                                        </p:tgtEl>
                                        <p:attrNameLst>
                                          <p:attrName>style.visibility</p:attrName>
                                        </p:attrNameLst>
                                      </p:cBhvr>
                                      <p:to>
                                        <p:strVal val="visible"/>
                                      </p:to>
                                    </p:set>
                                    <p:anim calcmode="lin" valueType="num">
                                      <p:cBhvr additive="base">
                                        <p:cTn dur="500"/>
                                        <p:tgtEl>
                                          <p:spTgt spid="89"/>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90"/>
                                        </p:tgtEl>
                                        <p:attrNameLst>
                                          <p:attrName>style.visibility</p:attrName>
                                        </p:attrNameLst>
                                      </p:cBhvr>
                                      <p:to>
                                        <p:strVal val="visible"/>
                                      </p:to>
                                    </p:set>
                                    <p:anim calcmode="lin" valueType="num">
                                      <p:cBhvr additive="base">
                                        <p:cTn dur="500"/>
                                        <p:tgtEl>
                                          <p:spTgt spid="90"/>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06" name="Shape 606"/>
        <p:cNvGrpSpPr/>
        <p:nvPr/>
      </p:nvGrpSpPr>
      <p:grpSpPr>
        <a:xfrm>
          <a:off x="0" y="0"/>
          <a:ext cx="0" cy="0"/>
          <a:chOff x="0" y="0"/>
          <a:chExt cx="0" cy="0"/>
        </a:xfrm>
      </p:grpSpPr>
      <p:pic>
        <p:nvPicPr>
          <p:cNvPr descr="A picture containing drawing&#10;&#10;Description automatically generated" id="607" name="Google Shape;607;p67"/>
          <p:cNvPicPr preferRelativeResize="0"/>
          <p:nvPr/>
        </p:nvPicPr>
        <p:blipFill rotWithShape="1">
          <a:blip r:embed="rId3">
            <a:alphaModFix/>
          </a:blip>
          <a:srcRect b="0" l="0" r="0" t="0"/>
          <a:stretch/>
        </p:blipFill>
        <p:spPr>
          <a:xfrm>
            <a:off x="0" y="5573088"/>
            <a:ext cx="1417834" cy="1284912"/>
          </a:xfrm>
          <a:prstGeom prst="rect">
            <a:avLst/>
          </a:prstGeom>
          <a:noFill/>
          <a:ln>
            <a:noFill/>
          </a:ln>
        </p:spPr>
      </p:pic>
      <p:sp>
        <p:nvSpPr>
          <p:cNvPr id="608" name="Google Shape;608;p67"/>
          <p:cNvSpPr/>
          <p:nvPr/>
        </p:nvSpPr>
        <p:spPr>
          <a:xfrm>
            <a:off x="189068" y="209655"/>
            <a:ext cx="5646653"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3C71"/>
              </a:buClr>
              <a:buSzPts val="3200"/>
              <a:buFont typeface="Arial"/>
              <a:buNone/>
            </a:pPr>
            <a:r>
              <a:rPr b="1" i="0" lang="en-US" sz="3200" u="none" cap="none" strike="noStrike">
                <a:solidFill>
                  <a:srgbClr val="003C71"/>
                </a:solidFill>
                <a:latin typeface="Arial"/>
                <a:ea typeface="Arial"/>
                <a:cs typeface="Arial"/>
                <a:sym typeface="Arial"/>
              </a:rPr>
              <a:t>End of Lecture #3</a:t>
            </a:r>
            <a:endParaRPr b="1" i="0" sz="3200" u="none" cap="none" strike="noStrike">
              <a:solidFill>
                <a:srgbClr val="003C71"/>
              </a:solidFill>
              <a:latin typeface="Arial"/>
              <a:ea typeface="Arial"/>
              <a:cs typeface="Arial"/>
              <a:sym typeface="Arial"/>
            </a:endParaRPr>
          </a:p>
        </p:txBody>
      </p:sp>
      <p:pic>
        <p:nvPicPr>
          <p:cNvPr id="609" name="Google Shape;609;p67"/>
          <p:cNvPicPr preferRelativeResize="0"/>
          <p:nvPr/>
        </p:nvPicPr>
        <p:blipFill rotWithShape="1">
          <a:blip r:embed="rId4">
            <a:alphaModFix/>
          </a:blip>
          <a:srcRect b="0" l="0" r="0" t="0"/>
          <a:stretch/>
        </p:blipFill>
        <p:spPr>
          <a:xfrm>
            <a:off x="2085996" y="1278110"/>
            <a:ext cx="4933950" cy="8875541"/>
          </a:xfrm>
          <a:prstGeom prst="ellipse">
            <a:avLst/>
          </a:prstGeom>
          <a:noFill/>
          <a:ln>
            <a:noFill/>
          </a:ln>
          <a:effectLst>
            <a:outerShdw rotWithShape="0" algn="ctr" dir="2700000" dist="35921">
              <a:schemeClr val="lt2"/>
            </a:outerShdw>
          </a:effectLst>
        </p:spPr>
      </p:pic>
      <p:sp>
        <p:nvSpPr>
          <p:cNvPr id="610" name="Google Shape;610;p67"/>
          <p:cNvSpPr txBox="1"/>
          <p:nvPr/>
        </p:nvSpPr>
        <p:spPr>
          <a:xfrm>
            <a:off x="7019946" y="2847975"/>
            <a:ext cx="3871701" cy="120032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800"/>
              <a:buFont typeface="Arial"/>
              <a:buNone/>
            </a:pPr>
            <a:r>
              <a:rPr b="1" i="0" lang="en-US" sz="4800" u="none" cap="none" strike="noStrike">
                <a:solidFill>
                  <a:schemeClr val="dk1"/>
                </a:solidFill>
                <a:latin typeface="Arial"/>
                <a:ea typeface="Arial"/>
                <a:cs typeface="Arial"/>
                <a:sym typeface="Arial"/>
              </a:rPr>
              <a:t>THANK Y☺U</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Arial"/>
                <a:ea typeface="Arial"/>
                <a:cs typeface="Arial"/>
                <a:sym typeface="Arial"/>
              </a:rPr>
              <a:t>- </a:t>
            </a:r>
            <a:r>
              <a:rPr b="0" i="0" lang="en-US" sz="2000" u="none" cap="none" strike="noStrike">
                <a:solidFill>
                  <a:schemeClr val="dk1"/>
                </a:solidFill>
                <a:latin typeface="Arial"/>
                <a:ea typeface="Arial"/>
                <a:cs typeface="Arial"/>
                <a:sym typeface="Arial"/>
              </a:rPr>
              <a:t>Dawood Sajjadi</a:t>
            </a:r>
            <a:endParaRPr b="0" i="0" sz="2400" u="none" cap="none" strike="noStrike">
              <a:solidFill>
                <a:schemeClr val="dk1"/>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6" name="Shape 96"/>
        <p:cNvGrpSpPr/>
        <p:nvPr/>
      </p:nvGrpSpPr>
      <p:grpSpPr>
        <a:xfrm>
          <a:off x="0" y="0"/>
          <a:ext cx="0" cy="0"/>
          <a:chOff x="0" y="0"/>
          <a:chExt cx="0" cy="0"/>
        </a:xfrm>
      </p:grpSpPr>
      <p:pic>
        <p:nvPicPr>
          <p:cNvPr descr="A picture containing drawing&#10;&#10;Description automatically generated" id="97" name="Google Shape;97;p75"/>
          <p:cNvPicPr preferRelativeResize="0"/>
          <p:nvPr/>
        </p:nvPicPr>
        <p:blipFill rotWithShape="1">
          <a:blip r:embed="rId3">
            <a:alphaModFix/>
          </a:blip>
          <a:srcRect b="0" l="0" r="0" t="0"/>
          <a:stretch/>
        </p:blipFill>
        <p:spPr>
          <a:xfrm>
            <a:off x="0" y="5573088"/>
            <a:ext cx="1417834" cy="1284912"/>
          </a:xfrm>
          <a:prstGeom prst="rect">
            <a:avLst/>
          </a:prstGeom>
          <a:noFill/>
          <a:ln>
            <a:noFill/>
          </a:ln>
        </p:spPr>
      </p:pic>
      <p:sp>
        <p:nvSpPr>
          <p:cNvPr id="98" name="Google Shape;98;p75"/>
          <p:cNvSpPr/>
          <p:nvPr/>
        </p:nvSpPr>
        <p:spPr>
          <a:xfrm>
            <a:off x="212128" y="162623"/>
            <a:ext cx="7720380"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3C71"/>
              </a:buClr>
              <a:buSzPts val="3200"/>
              <a:buFont typeface="Arial"/>
              <a:buNone/>
            </a:pPr>
            <a:r>
              <a:rPr b="1" i="0" lang="en-US" sz="3200" u="none" cap="none" strike="noStrike">
                <a:solidFill>
                  <a:srgbClr val="003C71"/>
                </a:solidFill>
                <a:latin typeface="Arial"/>
                <a:ea typeface="Arial"/>
                <a:cs typeface="Arial"/>
                <a:sym typeface="Arial"/>
              </a:rPr>
              <a:t>What is Docker and Why use it?</a:t>
            </a:r>
            <a:endParaRPr b="1" i="0" sz="3200" u="none" cap="none" strike="noStrike">
              <a:solidFill>
                <a:srgbClr val="003C71"/>
              </a:solidFill>
              <a:latin typeface="Arial"/>
              <a:ea typeface="Arial"/>
              <a:cs typeface="Arial"/>
              <a:sym typeface="Arial"/>
            </a:endParaRPr>
          </a:p>
        </p:txBody>
      </p:sp>
      <p:sp>
        <p:nvSpPr>
          <p:cNvPr id="99" name="Google Shape;99;p75"/>
          <p:cNvSpPr txBox="1"/>
          <p:nvPr/>
        </p:nvSpPr>
        <p:spPr>
          <a:xfrm>
            <a:off x="3041068" y="1222394"/>
            <a:ext cx="1301959"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200" u="none" cap="none" strike="noStrike">
                <a:solidFill>
                  <a:srgbClr val="002060"/>
                </a:solidFill>
                <a:latin typeface="Arial"/>
                <a:ea typeface="Arial"/>
                <a:cs typeface="Arial"/>
                <a:sym typeface="Arial"/>
              </a:rPr>
              <a:t>from DockerHub</a:t>
            </a:r>
            <a:endParaRPr b="0" i="0" sz="1200" u="none" cap="none" strike="noStrike">
              <a:solidFill>
                <a:srgbClr val="002060"/>
              </a:solidFill>
              <a:latin typeface="Arial"/>
              <a:ea typeface="Arial"/>
              <a:cs typeface="Arial"/>
              <a:sym typeface="Arial"/>
            </a:endParaRPr>
          </a:p>
        </p:txBody>
      </p:sp>
      <p:sp>
        <p:nvSpPr>
          <p:cNvPr id="100" name="Google Shape;100;p75"/>
          <p:cNvSpPr/>
          <p:nvPr/>
        </p:nvSpPr>
        <p:spPr>
          <a:xfrm>
            <a:off x="2981984" y="1499393"/>
            <a:ext cx="1420126" cy="629398"/>
          </a:xfrm>
          <a:prstGeom prst="roundRect">
            <a:avLst>
              <a:gd fmla="val 16667" name="adj"/>
            </a:avLst>
          </a:prstGeom>
          <a:noFill/>
          <a:ln cap="flat" cmpd="sng" w="25400">
            <a:solidFill>
              <a:srgbClr val="31538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01" name="Google Shape;101;p75"/>
          <p:cNvSpPr txBox="1"/>
          <p:nvPr/>
        </p:nvSpPr>
        <p:spPr>
          <a:xfrm>
            <a:off x="3099577" y="1639549"/>
            <a:ext cx="118494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800" u="none" cap="none" strike="noStrike">
                <a:solidFill>
                  <a:srgbClr val="002060"/>
                </a:solidFill>
                <a:latin typeface="Arial"/>
                <a:ea typeface="Arial"/>
                <a:cs typeface="Arial"/>
                <a:sym typeface="Arial"/>
              </a:rPr>
              <a:t>Image file</a:t>
            </a:r>
            <a:endParaRPr b="0" i="0" sz="1800" u="none" cap="none" strike="noStrike">
              <a:solidFill>
                <a:srgbClr val="002060"/>
              </a:solidFill>
              <a:latin typeface="Arial"/>
              <a:ea typeface="Arial"/>
              <a:cs typeface="Arial"/>
              <a:sym typeface="Arial"/>
            </a:endParaRPr>
          </a:p>
        </p:txBody>
      </p:sp>
      <p:sp>
        <p:nvSpPr>
          <p:cNvPr id="102" name="Google Shape;102;p75"/>
          <p:cNvSpPr/>
          <p:nvPr/>
        </p:nvSpPr>
        <p:spPr>
          <a:xfrm>
            <a:off x="5568452" y="1133556"/>
            <a:ext cx="1373442" cy="375920"/>
          </a:xfrm>
          <a:prstGeom prst="rect">
            <a:avLst/>
          </a:prstGeom>
          <a:solidFill>
            <a:srgbClr val="FBE4D4"/>
          </a:solidFill>
          <a:ln cap="flat" cmpd="sng" w="254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03" name="Google Shape;103;p75"/>
          <p:cNvSpPr txBox="1"/>
          <p:nvPr/>
        </p:nvSpPr>
        <p:spPr>
          <a:xfrm>
            <a:off x="5668704" y="1143194"/>
            <a:ext cx="118494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800" u="none" cap="none" strike="noStrike">
                <a:solidFill>
                  <a:schemeClr val="accent2"/>
                </a:solidFill>
                <a:latin typeface="Arial"/>
                <a:ea typeface="Arial"/>
                <a:cs typeface="Arial"/>
                <a:sym typeface="Arial"/>
              </a:rPr>
              <a:t>Container</a:t>
            </a:r>
            <a:endParaRPr b="0" i="0" sz="1800" u="none" cap="none" strike="noStrike">
              <a:solidFill>
                <a:schemeClr val="accent2"/>
              </a:solidFill>
              <a:latin typeface="Arial"/>
              <a:ea typeface="Arial"/>
              <a:cs typeface="Arial"/>
              <a:sym typeface="Arial"/>
            </a:endParaRPr>
          </a:p>
        </p:txBody>
      </p:sp>
      <p:sp>
        <p:nvSpPr>
          <p:cNvPr id="104" name="Google Shape;104;p75"/>
          <p:cNvSpPr/>
          <p:nvPr/>
        </p:nvSpPr>
        <p:spPr>
          <a:xfrm>
            <a:off x="5568452" y="1566798"/>
            <a:ext cx="1373442" cy="375920"/>
          </a:xfrm>
          <a:prstGeom prst="rect">
            <a:avLst/>
          </a:prstGeom>
          <a:solidFill>
            <a:srgbClr val="FBE4D4"/>
          </a:solidFill>
          <a:ln cap="flat" cmpd="sng" w="254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05" name="Google Shape;105;p75"/>
          <p:cNvSpPr txBox="1"/>
          <p:nvPr/>
        </p:nvSpPr>
        <p:spPr>
          <a:xfrm>
            <a:off x="5668704" y="1576436"/>
            <a:ext cx="118494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800" u="none" cap="none" strike="noStrike">
                <a:solidFill>
                  <a:schemeClr val="accent2"/>
                </a:solidFill>
                <a:latin typeface="Arial"/>
                <a:ea typeface="Arial"/>
                <a:cs typeface="Arial"/>
                <a:sym typeface="Arial"/>
              </a:rPr>
              <a:t>Container</a:t>
            </a:r>
            <a:endParaRPr b="0" i="0" sz="1800" u="none" cap="none" strike="noStrike">
              <a:solidFill>
                <a:schemeClr val="accent2"/>
              </a:solidFill>
              <a:latin typeface="Arial"/>
              <a:ea typeface="Arial"/>
              <a:cs typeface="Arial"/>
              <a:sym typeface="Arial"/>
            </a:endParaRPr>
          </a:p>
        </p:txBody>
      </p:sp>
      <p:sp>
        <p:nvSpPr>
          <p:cNvPr id="106" name="Google Shape;106;p75"/>
          <p:cNvSpPr/>
          <p:nvPr/>
        </p:nvSpPr>
        <p:spPr>
          <a:xfrm>
            <a:off x="5568452" y="2002569"/>
            <a:ext cx="1373442" cy="375920"/>
          </a:xfrm>
          <a:prstGeom prst="rect">
            <a:avLst/>
          </a:prstGeom>
          <a:solidFill>
            <a:srgbClr val="FBE4D4"/>
          </a:solidFill>
          <a:ln cap="flat" cmpd="sng" w="254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07" name="Google Shape;107;p75"/>
          <p:cNvSpPr txBox="1"/>
          <p:nvPr/>
        </p:nvSpPr>
        <p:spPr>
          <a:xfrm>
            <a:off x="5668704" y="2012207"/>
            <a:ext cx="118494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800" u="none" cap="none" strike="noStrike">
                <a:solidFill>
                  <a:schemeClr val="accent2"/>
                </a:solidFill>
                <a:latin typeface="Arial"/>
                <a:ea typeface="Arial"/>
                <a:cs typeface="Arial"/>
                <a:sym typeface="Arial"/>
              </a:rPr>
              <a:t>Container</a:t>
            </a:r>
            <a:endParaRPr b="0" i="0" sz="1800" u="none" cap="none" strike="noStrike">
              <a:solidFill>
                <a:schemeClr val="accent2"/>
              </a:solidFill>
              <a:latin typeface="Arial"/>
              <a:ea typeface="Arial"/>
              <a:cs typeface="Arial"/>
              <a:sym typeface="Arial"/>
            </a:endParaRPr>
          </a:p>
        </p:txBody>
      </p:sp>
      <p:cxnSp>
        <p:nvCxnSpPr>
          <p:cNvPr id="108" name="Google Shape;108;p75"/>
          <p:cNvCxnSpPr>
            <a:stCxn id="100" idx="3"/>
            <a:endCxn id="102" idx="1"/>
          </p:cNvCxnSpPr>
          <p:nvPr/>
        </p:nvCxnSpPr>
        <p:spPr>
          <a:xfrm flipH="1" rot="10800000">
            <a:off x="4402110" y="1321492"/>
            <a:ext cx="1166400" cy="492600"/>
          </a:xfrm>
          <a:prstGeom prst="straightConnector1">
            <a:avLst/>
          </a:prstGeom>
          <a:noFill/>
          <a:ln cap="flat" cmpd="sng" w="9525">
            <a:solidFill>
              <a:schemeClr val="accent2"/>
            </a:solidFill>
            <a:prstDash val="solid"/>
            <a:round/>
            <a:headEnd len="sm" w="sm" type="none"/>
            <a:tailEnd len="med" w="med" type="triangle"/>
          </a:ln>
        </p:spPr>
      </p:cxnSp>
      <p:cxnSp>
        <p:nvCxnSpPr>
          <p:cNvPr id="109" name="Google Shape;109;p75"/>
          <p:cNvCxnSpPr>
            <a:stCxn id="100" idx="3"/>
            <a:endCxn id="104" idx="1"/>
          </p:cNvCxnSpPr>
          <p:nvPr/>
        </p:nvCxnSpPr>
        <p:spPr>
          <a:xfrm flipH="1" rot="10800000">
            <a:off x="4402110" y="1754692"/>
            <a:ext cx="1166400" cy="59400"/>
          </a:xfrm>
          <a:prstGeom prst="straightConnector1">
            <a:avLst/>
          </a:prstGeom>
          <a:noFill/>
          <a:ln cap="flat" cmpd="sng" w="9525">
            <a:solidFill>
              <a:schemeClr val="accent2"/>
            </a:solidFill>
            <a:prstDash val="solid"/>
            <a:round/>
            <a:headEnd len="sm" w="sm" type="none"/>
            <a:tailEnd len="med" w="med" type="triangle"/>
          </a:ln>
        </p:spPr>
      </p:cxnSp>
      <p:cxnSp>
        <p:nvCxnSpPr>
          <p:cNvPr id="110" name="Google Shape;110;p75"/>
          <p:cNvCxnSpPr>
            <a:stCxn id="100" idx="3"/>
            <a:endCxn id="106" idx="1"/>
          </p:cNvCxnSpPr>
          <p:nvPr/>
        </p:nvCxnSpPr>
        <p:spPr>
          <a:xfrm>
            <a:off x="4402110" y="1814092"/>
            <a:ext cx="1166400" cy="376500"/>
          </a:xfrm>
          <a:prstGeom prst="straightConnector1">
            <a:avLst/>
          </a:prstGeom>
          <a:noFill/>
          <a:ln cap="flat" cmpd="sng" w="9525">
            <a:solidFill>
              <a:schemeClr val="accent2"/>
            </a:solidFill>
            <a:prstDash val="solid"/>
            <a:round/>
            <a:headEnd len="sm" w="sm" type="none"/>
            <a:tailEnd len="med" w="med" type="triangle"/>
          </a:ln>
        </p:spPr>
      </p:cxnSp>
      <p:sp>
        <p:nvSpPr>
          <p:cNvPr id="111" name="Google Shape;111;p75"/>
          <p:cNvSpPr txBox="1"/>
          <p:nvPr/>
        </p:nvSpPr>
        <p:spPr>
          <a:xfrm>
            <a:off x="5237288" y="2444262"/>
            <a:ext cx="2192286"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Instance of an image that runs a program (process)</a:t>
            </a:r>
            <a:endParaRPr b="0" i="0" sz="1400" u="none" cap="none" strike="noStrike">
              <a:solidFill>
                <a:srgbClr val="000000"/>
              </a:solidFill>
              <a:latin typeface="Arial"/>
              <a:ea typeface="Arial"/>
              <a:cs typeface="Arial"/>
              <a:sym typeface="Arial"/>
            </a:endParaRPr>
          </a:p>
        </p:txBody>
      </p:sp>
      <p:sp>
        <p:nvSpPr>
          <p:cNvPr id="112" name="Google Shape;112;p75"/>
          <p:cNvSpPr txBox="1"/>
          <p:nvPr/>
        </p:nvSpPr>
        <p:spPr>
          <a:xfrm>
            <a:off x="2580734" y="2128791"/>
            <a:ext cx="2322411" cy="95410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1400" u="none" cap="none" strike="noStrike">
                <a:solidFill>
                  <a:srgbClr val="002060"/>
                </a:solidFill>
                <a:latin typeface="Arial"/>
                <a:ea typeface="Arial"/>
                <a:cs typeface="Arial"/>
                <a:sym typeface="Arial"/>
              </a:rPr>
              <a:t>A single file with all the required libraries, package and configuration needed to run a program/app.</a:t>
            </a:r>
            <a:endParaRPr b="0" i="0" sz="1400" u="none" cap="none" strike="noStrike">
              <a:solidFill>
                <a:srgbClr val="002060"/>
              </a:solidFill>
              <a:latin typeface="Arial"/>
              <a:ea typeface="Arial"/>
              <a:cs typeface="Arial"/>
              <a:sym typeface="Arial"/>
            </a:endParaRPr>
          </a:p>
        </p:txBody>
      </p:sp>
      <p:grpSp>
        <p:nvGrpSpPr>
          <p:cNvPr id="113" name="Google Shape;113;p75"/>
          <p:cNvGrpSpPr/>
          <p:nvPr/>
        </p:nvGrpSpPr>
        <p:grpSpPr>
          <a:xfrm>
            <a:off x="7973144" y="1899928"/>
            <a:ext cx="4014435" cy="4183690"/>
            <a:chOff x="769090" y="1961"/>
            <a:chExt cx="4014435" cy="4183690"/>
          </a:xfrm>
        </p:grpSpPr>
        <p:sp>
          <p:nvSpPr>
            <p:cNvPr id="114" name="Google Shape;114;p75"/>
            <p:cNvSpPr/>
            <p:nvPr/>
          </p:nvSpPr>
          <p:spPr>
            <a:xfrm rot="5400000">
              <a:off x="2607622" y="102769"/>
              <a:ext cx="1550893" cy="1349277"/>
            </a:xfrm>
            <a:prstGeom prst="hexagon">
              <a:avLst>
                <a:gd fmla="val 25000" name="adj"/>
                <a:gd fmla="val 115470" name="vf"/>
              </a:avLst>
            </a:prstGeom>
            <a:solidFill>
              <a:schemeClr val="accent4"/>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75"/>
            <p:cNvSpPr txBox="1"/>
            <p:nvPr/>
          </p:nvSpPr>
          <p:spPr>
            <a:xfrm>
              <a:off x="2918692" y="243642"/>
              <a:ext cx="928753" cy="1067531"/>
            </a:xfrm>
            <a:prstGeom prst="rect">
              <a:avLst/>
            </a:prstGeom>
            <a:noFill/>
            <a:ln>
              <a:noFill/>
            </a:ln>
          </p:spPr>
          <p:txBody>
            <a:bodyPr anchorCtr="0" anchor="ctr" bIns="60950" lIns="60950" spcFirstLastPara="1" rIns="60950" wrap="square" tIns="60950">
              <a:noAutofit/>
            </a:bodyPr>
            <a:lstStyle/>
            <a:p>
              <a:pPr indent="0" lvl="0" marL="0" marR="0" rtl="0" algn="ctr">
                <a:lnSpc>
                  <a:spcPct val="90000"/>
                </a:lnSpc>
                <a:spcBef>
                  <a:spcPts val="0"/>
                </a:spcBef>
                <a:spcAft>
                  <a:spcPts val="0"/>
                </a:spcAft>
                <a:buNone/>
              </a:pPr>
              <a:r>
                <a:rPr b="0" i="0" lang="en-US" sz="1600" u="none" cap="none" strike="noStrike">
                  <a:solidFill>
                    <a:schemeClr val="dk1"/>
                  </a:solidFill>
                  <a:latin typeface="Arial"/>
                  <a:ea typeface="Arial"/>
                  <a:cs typeface="Arial"/>
                  <a:sym typeface="Arial"/>
                </a:rPr>
                <a:t>Docker Server</a:t>
              </a:r>
              <a:endParaRPr b="0" i="0" sz="1600" u="none" cap="none" strike="noStrike">
                <a:solidFill>
                  <a:schemeClr val="dk1"/>
                </a:solidFill>
                <a:latin typeface="Arial"/>
                <a:ea typeface="Arial"/>
                <a:cs typeface="Arial"/>
                <a:sym typeface="Arial"/>
              </a:endParaRPr>
            </a:p>
          </p:txBody>
        </p:sp>
        <p:sp>
          <p:nvSpPr>
            <p:cNvPr id="116" name="Google Shape;116;p75"/>
            <p:cNvSpPr/>
            <p:nvPr/>
          </p:nvSpPr>
          <p:spPr>
            <a:xfrm>
              <a:off x="769090" y="2491204"/>
              <a:ext cx="1167370" cy="930536"/>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75"/>
            <p:cNvSpPr/>
            <p:nvPr/>
          </p:nvSpPr>
          <p:spPr>
            <a:xfrm rot="5400000">
              <a:off x="1150402" y="102769"/>
              <a:ext cx="1550893" cy="1349277"/>
            </a:xfrm>
            <a:prstGeom prst="hexagon">
              <a:avLst>
                <a:gd fmla="val 25000" name="adj"/>
                <a:gd fmla="val 115470" name="vf"/>
              </a:avLst>
            </a:prstGeom>
            <a:solidFill>
              <a:srgbClr val="B1F512"/>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75"/>
            <p:cNvSpPr txBox="1"/>
            <p:nvPr/>
          </p:nvSpPr>
          <p:spPr>
            <a:xfrm>
              <a:off x="1461472" y="243642"/>
              <a:ext cx="928753" cy="1067531"/>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None/>
              </a:pPr>
              <a:r>
                <a:t/>
              </a:r>
              <a:endParaRPr b="0" i="0" sz="3600" u="none" cap="none" strike="noStrike">
                <a:solidFill>
                  <a:schemeClr val="lt1"/>
                </a:solidFill>
                <a:latin typeface="Arial"/>
                <a:ea typeface="Arial"/>
                <a:cs typeface="Arial"/>
                <a:sym typeface="Arial"/>
              </a:endParaRPr>
            </a:p>
          </p:txBody>
        </p:sp>
        <p:sp>
          <p:nvSpPr>
            <p:cNvPr id="119" name="Google Shape;119;p75"/>
            <p:cNvSpPr/>
            <p:nvPr/>
          </p:nvSpPr>
          <p:spPr>
            <a:xfrm rot="5400000">
              <a:off x="1876220" y="1331282"/>
              <a:ext cx="1550893" cy="1525047"/>
            </a:xfrm>
            <a:prstGeom prst="hexagon">
              <a:avLst>
                <a:gd fmla="val 25000" name="adj"/>
                <a:gd fmla="val 115470" name="vf"/>
              </a:avLst>
            </a:prstGeom>
            <a:solidFill>
              <a:srgbClr val="44EC25"/>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75"/>
            <p:cNvSpPr txBox="1"/>
            <p:nvPr/>
          </p:nvSpPr>
          <p:spPr>
            <a:xfrm>
              <a:off x="2141200" y="1574687"/>
              <a:ext cx="1020933" cy="1038237"/>
            </a:xfrm>
            <a:prstGeom prst="rect">
              <a:avLst/>
            </a:prstGeom>
            <a:noFill/>
            <a:ln>
              <a:noFill/>
            </a:ln>
          </p:spPr>
          <p:txBody>
            <a:bodyPr anchorCtr="0" anchor="ctr" bIns="60950" lIns="60950" spcFirstLastPara="1" rIns="60950" wrap="square" tIns="60950">
              <a:noAutofit/>
            </a:bodyPr>
            <a:lstStyle/>
            <a:p>
              <a:pPr indent="0" lvl="0" marL="0" marR="0" rtl="0" algn="ctr">
                <a:lnSpc>
                  <a:spcPct val="90000"/>
                </a:lnSpc>
                <a:spcBef>
                  <a:spcPts val="0"/>
                </a:spcBef>
                <a:spcAft>
                  <a:spcPts val="0"/>
                </a:spcAft>
                <a:buNone/>
              </a:pPr>
              <a:r>
                <a:rPr b="0" i="0" lang="en-US" sz="1600" u="none" cap="none" strike="noStrike">
                  <a:solidFill>
                    <a:schemeClr val="dk1"/>
                  </a:solidFill>
                  <a:latin typeface="Arial"/>
                  <a:ea typeface="Arial"/>
                  <a:cs typeface="Arial"/>
                  <a:sym typeface="Arial"/>
                </a:rPr>
                <a:t>Docker Machines</a:t>
              </a:r>
              <a:endParaRPr b="0" i="0" sz="1600" u="none" cap="none" strike="noStrike">
                <a:solidFill>
                  <a:schemeClr val="dk1"/>
                </a:solidFill>
                <a:latin typeface="Arial"/>
                <a:ea typeface="Arial"/>
                <a:cs typeface="Arial"/>
                <a:sym typeface="Arial"/>
              </a:endParaRPr>
            </a:p>
          </p:txBody>
        </p:sp>
        <p:sp>
          <p:nvSpPr>
            <p:cNvPr id="121" name="Google Shape;121;p75"/>
            <p:cNvSpPr/>
            <p:nvPr/>
          </p:nvSpPr>
          <p:spPr>
            <a:xfrm>
              <a:off x="1280304" y="313969"/>
              <a:ext cx="1307343" cy="930536"/>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75"/>
            <p:cNvSpPr txBox="1"/>
            <p:nvPr/>
          </p:nvSpPr>
          <p:spPr>
            <a:xfrm>
              <a:off x="1280304" y="313969"/>
              <a:ext cx="1307343" cy="930536"/>
            </a:xfrm>
            <a:prstGeom prst="rect">
              <a:avLst/>
            </a:prstGeom>
            <a:noFill/>
            <a:ln>
              <a:noFill/>
            </a:ln>
          </p:spPr>
          <p:txBody>
            <a:bodyPr anchorCtr="0" anchor="ctr" bIns="60950" lIns="60950" spcFirstLastPara="1" rIns="60950" wrap="square" tIns="60950">
              <a:noAutofit/>
            </a:bodyPr>
            <a:lstStyle/>
            <a:p>
              <a:pPr indent="0" lvl="0" marL="0" marR="0" rtl="0" algn="ctr">
                <a:lnSpc>
                  <a:spcPct val="90000"/>
                </a:lnSpc>
                <a:spcBef>
                  <a:spcPts val="0"/>
                </a:spcBef>
                <a:spcAft>
                  <a:spcPts val="0"/>
                </a:spcAft>
                <a:buNone/>
              </a:pPr>
              <a:r>
                <a:rPr b="0" i="0" lang="en-US" sz="1600" u="none" cap="none" strike="noStrike">
                  <a:solidFill>
                    <a:srgbClr val="000000"/>
                  </a:solidFill>
                  <a:latin typeface="Arial"/>
                  <a:ea typeface="Arial"/>
                  <a:cs typeface="Arial"/>
                  <a:sym typeface="Arial"/>
                </a:rPr>
                <a:t>Docker Compose</a:t>
              </a:r>
              <a:endParaRPr b="0" i="0" sz="1600" u="none" cap="none" strike="noStrike">
                <a:solidFill>
                  <a:srgbClr val="000000"/>
                </a:solidFill>
                <a:latin typeface="Arial"/>
                <a:ea typeface="Arial"/>
                <a:cs typeface="Arial"/>
                <a:sym typeface="Arial"/>
              </a:endParaRPr>
            </a:p>
          </p:txBody>
        </p:sp>
        <p:sp>
          <p:nvSpPr>
            <p:cNvPr id="123" name="Google Shape;123;p75"/>
            <p:cNvSpPr/>
            <p:nvPr/>
          </p:nvSpPr>
          <p:spPr>
            <a:xfrm rot="5400000">
              <a:off x="3333440" y="1419167"/>
              <a:ext cx="1550893" cy="1349277"/>
            </a:xfrm>
            <a:prstGeom prst="hexagon">
              <a:avLst>
                <a:gd fmla="val 25000" name="adj"/>
                <a:gd fmla="val 115470" name="vf"/>
              </a:avLst>
            </a:prstGeom>
            <a:solidFill>
              <a:srgbClr val="38E37A"/>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75"/>
            <p:cNvSpPr txBox="1"/>
            <p:nvPr/>
          </p:nvSpPr>
          <p:spPr>
            <a:xfrm>
              <a:off x="3644510" y="1560040"/>
              <a:ext cx="928753" cy="1067531"/>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None/>
              </a:pPr>
              <a:r>
                <a:t/>
              </a:r>
              <a:endParaRPr b="0" i="0" sz="3600" u="none" cap="none" strike="noStrike">
                <a:solidFill>
                  <a:schemeClr val="lt1"/>
                </a:solidFill>
                <a:latin typeface="Arial"/>
                <a:ea typeface="Arial"/>
                <a:cs typeface="Arial"/>
                <a:sym typeface="Arial"/>
              </a:endParaRPr>
            </a:p>
          </p:txBody>
        </p:sp>
        <p:sp>
          <p:nvSpPr>
            <p:cNvPr id="125" name="Google Shape;125;p75"/>
            <p:cNvSpPr/>
            <p:nvPr/>
          </p:nvSpPr>
          <p:spPr>
            <a:xfrm rot="5400000">
              <a:off x="2607622" y="2735566"/>
              <a:ext cx="1550893" cy="1349277"/>
            </a:xfrm>
            <a:prstGeom prst="hexagon">
              <a:avLst>
                <a:gd fmla="val 25000" name="adj"/>
                <a:gd fmla="val 115470" name="vf"/>
              </a:avLst>
            </a:prstGeom>
            <a:solidFill>
              <a:srgbClr val="49DCD1"/>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75"/>
            <p:cNvSpPr txBox="1"/>
            <p:nvPr/>
          </p:nvSpPr>
          <p:spPr>
            <a:xfrm>
              <a:off x="2918692" y="2876439"/>
              <a:ext cx="928753" cy="1067531"/>
            </a:xfrm>
            <a:prstGeom prst="rect">
              <a:avLst/>
            </a:prstGeom>
            <a:noFill/>
            <a:ln>
              <a:noFill/>
            </a:ln>
          </p:spPr>
          <p:txBody>
            <a:bodyPr anchorCtr="0" anchor="ctr" bIns="60950" lIns="60950" spcFirstLastPara="1" rIns="60950" wrap="square" tIns="60950">
              <a:noAutofit/>
            </a:bodyPr>
            <a:lstStyle/>
            <a:p>
              <a:pPr indent="0" lvl="0" marL="0" marR="0" rtl="0" algn="ctr">
                <a:lnSpc>
                  <a:spcPct val="90000"/>
                </a:lnSpc>
                <a:spcBef>
                  <a:spcPts val="0"/>
                </a:spcBef>
                <a:spcAft>
                  <a:spcPts val="0"/>
                </a:spcAft>
                <a:buNone/>
              </a:pPr>
              <a:r>
                <a:rPr b="0" i="0" lang="en-US" sz="1600" u="none" cap="none" strike="noStrike">
                  <a:solidFill>
                    <a:schemeClr val="dk1"/>
                  </a:solidFill>
                  <a:latin typeface="Arial"/>
                  <a:ea typeface="Arial"/>
                  <a:cs typeface="Arial"/>
                  <a:sym typeface="Arial"/>
                </a:rPr>
                <a:t>Docker Images</a:t>
              </a:r>
              <a:endParaRPr b="0" i="0" sz="1600" u="none" cap="none" strike="noStrike">
                <a:solidFill>
                  <a:schemeClr val="dk1"/>
                </a:solidFill>
                <a:latin typeface="Arial"/>
                <a:ea typeface="Arial"/>
                <a:cs typeface="Arial"/>
                <a:sym typeface="Arial"/>
              </a:endParaRPr>
            </a:p>
          </p:txBody>
        </p:sp>
        <p:sp>
          <p:nvSpPr>
            <p:cNvPr id="127" name="Google Shape;127;p75"/>
            <p:cNvSpPr/>
            <p:nvPr/>
          </p:nvSpPr>
          <p:spPr>
            <a:xfrm>
              <a:off x="3632625" y="1632322"/>
              <a:ext cx="999725" cy="930536"/>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75"/>
            <p:cNvSpPr txBox="1"/>
            <p:nvPr/>
          </p:nvSpPr>
          <p:spPr>
            <a:xfrm>
              <a:off x="3632625" y="1632322"/>
              <a:ext cx="999725" cy="930536"/>
            </a:xfrm>
            <a:prstGeom prst="rect">
              <a:avLst/>
            </a:prstGeom>
            <a:noFill/>
            <a:ln>
              <a:noFill/>
            </a:ln>
          </p:spPr>
          <p:txBody>
            <a:bodyPr anchorCtr="0" anchor="ctr" bIns="60950" lIns="60950" spcFirstLastPara="1" rIns="60950" wrap="square" tIns="60950">
              <a:noAutofit/>
            </a:bodyPr>
            <a:lstStyle/>
            <a:p>
              <a:pPr indent="0" lvl="0" marL="0" marR="0" rtl="0" algn="ctr">
                <a:lnSpc>
                  <a:spcPct val="90000"/>
                </a:lnSpc>
                <a:spcBef>
                  <a:spcPts val="0"/>
                </a:spcBef>
                <a:spcAft>
                  <a:spcPts val="0"/>
                </a:spcAft>
                <a:buNone/>
              </a:pPr>
              <a:r>
                <a:rPr b="0" i="0" lang="en-US" sz="1600" u="none" cap="none" strike="noStrike">
                  <a:solidFill>
                    <a:srgbClr val="000000"/>
                  </a:solidFill>
                  <a:latin typeface="Arial"/>
                  <a:ea typeface="Arial"/>
                  <a:cs typeface="Arial"/>
                  <a:sym typeface="Arial"/>
                </a:rPr>
                <a:t>Docker Client</a:t>
              </a:r>
              <a:endParaRPr b="0" i="0" sz="1600" u="none" cap="none" strike="noStrike">
                <a:solidFill>
                  <a:srgbClr val="000000"/>
                </a:solidFill>
                <a:latin typeface="Arial"/>
                <a:ea typeface="Arial"/>
                <a:cs typeface="Arial"/>
                <a:sym typeface="Arial"/>
              </a:endParaRPr>
            </a:p>
          </p:txBody>
        </p:sp>
        <p:sp>
          <p:nvSpPr>
            <p:cNvPr id="129" name="Google Shape;129;p75"/>
            <p:cNvSpPr/>
            <p:nvPr/>
          </p:nvSpPr>
          <p:spPr>
            <a:xfrm rot="5400000">
              <a:off x="1150402" y="2735566"/>
              <a:ext cx="1550893" cy="1349277"/>
            </a:xfrm>
            <a:prstGeom prst="hexagon">
              <a:avLst>
                <a:gd fmla="val 25000" name="adj"/>
                <a:gd fmla="val 115470" name="vf"/>
              </a:avLst>
            </a:prstGeom>
            <a:solidFill>
              <a:srgbClr val="5999D5"/>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75"/>
            <p:cNvSpPr txBox="1"/>
            <p:nvPr/>
          </p:nvSpPr>
          <p:spPr>
            <a:xfrm>
              <a:off x="1461472" y="2876439"/>
              <a:ext cx="928753" cy="1067531"/>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None/>
              </a:pPr>
              <a:r>
                <a:rPr b="0" i="0" lang="en-US" sz="1600" u="none" cap="none" strike="noStrike">
                  <a:solidFill>
                    <a:schemeClr val="dk1"/>
                  </a:solidFill>
                  <a:latin typeface="Arial"/>
                  <a:ea typeface="Arial"/>
                  <a:cs typeface="Arial"/>
                  <a:sym typeface="Arial"/>
                </a:rPr>
                <a:t>Docker Hub</a:t>
              </a:r>
              <a:endParaRPr b="0" i="0" sz="1600" u="none" cap="none" strike="noStrike">
                <a:solidFill>
                  <a:schemeClr val="dk1"/>
                </a:solidFill>
                <a:latin typeface="Arial"/>
                <a:ea typeface="Arial"/>
                <a:cs typeface="Arial"/>
                <a:sym typeface="Arial"/>
              </a:endParaRPr>
            </a:p>
          </p:txBody>
        </p:sp>
      </p:grpSp>
      <p:sp>
        <p:nvSpPr>
          <p:cNvPr id="131" name="Google Shape;131;p75"/>
          <p:cNvSpPr txBox="1"/>
          <p:nvPr/>
        </p:nvSpPr>
        <p:spPr>
          <a:xfrm>
            <a:off x="8135981" y="819596"/>
            <a:ext cx="3403496"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800" u="none" cap="none" strike="noStrike">
                <a:solidFill>
                  <a:srgbClr val="000000"/>
                </a:solidFill>
                <a:latin typeface="Arial"/>
                <a:ea typeface="Arial"/>
                <a:cs typeface="Arial"/>
                <a:sym typeface="Arial"/>
              </a:rPr>
              <a:t>Docker Ecosystem</a:t>
            </a:r>
            <a:endParaRPr b="1" i="0" sz="2800" u="none" cap="none" strike="noStrike">
              <a:solidFill>
                <a:srgbClr val="000000"/>
              </a:solidFill>
              <a:latin typeface="Arial"/>
              <a:ea typeface="Arial"/>
              <a:cs typeface="Arial"/>
              <a:sym typeface="Arial"/>
            </a:endParaRPr>
          </a:p>
        </p:txBody>
      </p:sp>
      <p:sp>
        <p:nvSpPr>
          <p:cNvPr id="132" name="Google Shape;132;p75"/>
          <p:cNvSpPr txBox="1"/>
          <p:nvPr/>
        </p:nvSpPr>
        <p:spPr>
          <a:xfrm>
            <a:off x="8273839" y="1415015"/>
            <a:ext cx="3265638"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600" u="none" cap="none" strike="noStrike">
                <a:solidFill>
                  <a:srgbClr val="000000"/>
                </a:solidFill>
                <a:latin typeface="Arial"/>
                <a:ea typeface="Arial"/>
                <a:cs typeface="Arial"/>
                <a:sym typeface="Arial"/>
              </a:rPr>
              <a:t>A platform for running Containers </a:t>
            </a:r>
            <a:endParaRPr b="0" i="0" sz="1600" u="none" cap="none" strike="noStrike">
              <a:solidFill>
                <a:srgbClr val="000000"/>
              </a:solidFill>
              <a:latin typeface="Arial"/>
              <a:ea typeface="Arial"/>
              <a:cs typeface="Arial"/>
              <a:sym typeface="Arial"/>
            </a:endParaRPr>
          </a:p>
        </p:txBody>
      </p:sp>
      <p:sp>
        <p:nvSpPr>
          <p:cNvPr id="133" name="Google Shape;133;p75"/>
          <p:cNvSpPr txBox="1"/>
          <p:nvPr/>
        </p:nvSpPr>
        <p:spPr>
          <a:xfrm>
            <a:off x="1853642" y="5503159"/>
            <a:ext cx="5737296" cy="101566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000" u="none" cap="none" strike="noStrike">
                <a:solidFill>
                  <a:schemeClr val="dk1"/>
                </a:solidFill>
                <a:latin typeface="Arial"/>
                <a:ea typeface="Arial"/>
                <a:cs typeface="Arial"/>
                <a:sym typeface="Arial"/>
              </a:rPr>
              <a:t>Docker</a:t>
            </a:r>
            <a:r>
              <a:rPr b="0" i="0" lang="en-US" sz="2000" u="none" cap="none" strike="noStrike">
                <a:solidFill>
                  <a:srgbClr val="FF0000"/>
                </a:solidFill>
                <a:latin typeface="Arial"/>
                <a:ea typeface="Arial"/>
                <a:cs typeface="Arial"/>
                <a:sym typeface="Arial"/>
              </a:rPr>
              <a:t> makes it very easy to install and run applications and programs without being worrying about </a:t>
            </a:r>
            <a:r>
              <a:rPr b="0" i="0" lang="en-US" sz="2000" u="sng" cap="none" strike="noStrike">
                <a:solidFill>
                  <a:srgbClr val="FF0000"/>
                </a:solidFill>
                <a:latin typeface="Arial"/>
                <a:ea typeface="Arial"/>
                <a:cs typeface="Arial"/>
                <a:sym typeface="Arial"/>
              </a:rPr>
              <a:t>software dependencies</a:t>
            </a:r>
            <a:r>
              <a:rPr b="0" i="0" lang="en-US" sz="2000" u="none" cap="none" strike="noStrike">
                <a:solidFill>
                  <a:srgbClr val="FF0000"/>
                </a:solidFill>
                <a:latin typeface="Arial"/>
                <a:ea typeface="Arial"/>
                <a:cs typeface="Arial"/>
                <a:sym typeface="Arial"/>
              </a:rPr>
              <a:t>.</a:t>
            </a:r>
            <a:endParaRPr b="0" i="0" sz="2000" u="none" cap="none" strike="noStrike">
              <a:solidFill>
                <a:srgbClr val="FF0000"/>
              </a:solidFill>
              <a:latin typeface="Arial"/>
              <a:ea typeface="Arial"/>
              <a:cs typeface="Arial"/>
              <a:sym typeface="Arial"/>
            </a:endParaRPr>
          </a:p>
        </p:txBody>
      </p:sp>
      <p:pic>
        <p:nvPicPr>
          <p:cNvPr id="134" name="Google Shape;134;p75"/>
          <p:cNvPicPr preferRelativeResize="0"/>
          <p:nvPr/>
        </p:nvPicPr>
        <p:blipFill rotWithShape="1">
          <a:blip r:embed="rId4">
            <a:alphaModFix/>
          </a:blip>
          <a:srcRect b="0" l="0" r="0" t="0"/>
          <a:stretch/>
        </p:blipFill>
        <p:spPr>
          <a:xfrm>
            <a:off x="-145964" y="1084837"/>
            <a:ext cx="2952217" cy="1660622"/>
          </a:xfrm>
          <a:prstGeom prst="rect">
            <a:avLst/>
          </a:prstGeom>
          <a:noFill/>
          <a:ln>
            <a:noFill/>
          </a:ln>
        </p:spPr>
      </p:pic>
      <p:pic>
        <p:nvPicPr>
          <p:cNvPr id="135" name="Google Shape;135;p75"/>
          <p:cNvPicPr preferRelativeResize="0"/>
          <p:nvPr/>
        </p:nvPicPr>
        <p:blipFill rotWithShape="1">
          <a:blip r:embed="rId5">
            <a:alphaModFix/>
          </a:blip>
          <a:srcRect b="15079" l="3733" r="4399" t="34762"/>
          <a:stretch/>
        </p:blipFill>
        <p:spPr>
          <a:xfrm>
            <a:off x="395839" y="3596603"/>
            <a:ext cx="7033735" cy="1612961"/>
          </a:xfrm>
          <a:prstGeom prst="rect">
            <a:avLst/>
          </a:prstGeom>
          <a:noFill/>
          <a:ln>
            <a:noFill/>
          </a:ln>
        </p:spPr>
      </p:pic>
      <p:sp>
        <p:nvSpPr>
          <p:cNvPr id="136" name="Google Shape;136;p75"/>
          <p:cNvSpPr/>
          <p:nvPr/>
        </p:nvSpPr>
        <p:spPr>
          <a:xfrm>
            <a:off x="10332015" y="162622"/>
            <a:ext cx="1687265" cy="584775"/>
          </a:xfrm>
          <a:prstGeom prst="rect">
            <a:avLst/>
          </a:prstGeom>
          <a:noFill/>
          <a:ln cap="flat" cmpd="sng" w="9525">
            <a:solidFill>
              <a:srgbClr val="FF0000"/>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3C71"/>
              </a:buClr>
              <a:buSzPts val="3200"/>
              <a:buFont typeface="Arial"/>
              <a:buNone/>
            </a:pPr>
            <a:r>
              <a:rPr b="1" i="0" lang="en-US" sz="3200" u="none" cap="none" strike="noStrike">
                <a:solidFill>
                  <a:srgbClr val="FF0000"/>
                </a:solidFill>
                <a:latin typeface="Arial"/>
                <a:ea typeface="Arial"/>
                <a:cs typeface="Arial"/>
                <a:sym typeface="Arial"/>
              </a:rPr>
              <a:t>RECAP</a:t>
            </a:r>
            <a:endParaRPr b="1" i="0" sz="3200" u="none" cap="none" strike="noStrike">
              <a:solidFill>
                <a:srgbClr val="FF0000"/>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pic>
        <p:nvPicPr>
          <p:cNvPr descr="A picture containing drawing&#10;&#10;Description automatically generated" id="142" name="Google Shape;142;p76"/>
          <p:cNvPicPr preferRelativeResize="0"/>
          <p:nvPr/>
        </p:nvPicPr>
        <p:blipFill rotWithShape="1">
          <a:blip r:embed="rId3">
            <a:alphaModFix/>
          </a:blip>
          <a:srcRect b="0" l="0" r="0" t="0"/>
          <a:stretch/>
        </p:blipFill>
        <p:spPr>
          <a:xfrm>
            <a:off x="0" y="5573088"/>
            <a:ext cx="1417834" cy="1284912"/>
          </a:xfrm>
          <a:prstGeom prst="rect">
            <a:avLst/>
          </a:prstGeom>
          <a:noFill/>
          <a:ln>
            <a:noFill/>
          </a:ln>
        </p:spPr>
      </p:pic>
      <p:sp>
        <p:nvSpPr>
          <p:cNvPr id="143" name="Google Shape;143;p76"/>
          <p:cNvSpPr/>
          <p:nvPr/>
        </p:nvSpPr>
        <p:spPr>
          <a:xfrm>
            <a:off x="212128" y="162623"/>
            <a:ext cx="7720380"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3C71"/>
              </a:buClr>
              <a:buSzPts val="3200"/>
              <a:buFont typeface="Arial"/>
              <a:buNone/>
            </a:pPr>
            <a:r>
              <a:rPr b="1" i="0" lang="en-US" sz="3200" u="none" cap="none" strike="noStrike">
                <a:solidFill>
                  <a:srgbClr val="003C71"/>
                </a:solidFill>
                <a:latin typeface="Arial"/>
                <a:ea typeface="Arial"/>
                <a:cs typeface="Arial"/>
                <a:sym typeface="Arial"/>
              </a:rPr>
              <a:t>Docker Commands</a:t>
            </a:r>
            <a:endParaRPr b="1" i="0" sz="3200" u="none" cap="none" strike="noStrike">
              <a:solidFill>
                <a:srgbClr val="003C71"/>
              </a:solidFill>
              <a:latin typeface="Arial"/>
              <a:ea typeface="Arial"/>
              <a:cs typeface="Arial"/>
              <a:sym typeface="Arial"/>
            </a:endParaRPr>
          </a:p>
        </p:txBody>
      </p:sp>
      <p:sp>
        <p:nvSpPr>
          <p:cNvPr id="144" name="Google Shape;144;p76"/>
          <p:cNvSpPr/>
          <p:nvPr/>
        </p:nvSpPr>
        <p:spPr>
          <a:xfrm>
            <a:off x="384066" y="1129248"/>
            <a:ext cx="6224781" cy="45242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 docker --version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 docker search nginx</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 docker pull nginx</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 docker image ls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 docker run --name nginx-web-server –d –p 8000:80 nginx</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 docker ps</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 docker ps -s</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 docker logs nginx-web-server</a:t>
            </a:r>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 docker exec -it nginx-web-server /bin/sh</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sng"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 docker stop nginx-web-server</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 docker start nginx-web-server</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 docker rm nginx-web-server</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 docker rmi nginx</a:t>
            </a:r>
            <a:endParaRPr b="0" i="0" sz="1800" u="none" cap="none" strike="noStrike">
              <a:solidFill>
                <a:srgbClr val="000000"/>
              </a:solidFill>
              <a:latin typeface="Arial"/>
              <a:ea typeface="Arial"/>
              <a:cs typeface="Arial"/>
              <a:sym typeface="Arial"/>
            </a:endParaRPr>
          </a:p>
        </p:txBody>
      </p:sp>
      <p:sp>
        <p:nvSpPr>
          <p:cNvPr id="145" name="Google Shape;145;p76"/>
          <p:cNvSpPr/>
          <p:nvPr/>
        </p:nvSpPr>
        <p:spPr>
          <a:xfrm>
            <a:off x="3457921" y="1792378"/>
            <a:ext cx="2722220"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70C0"/>
                </a:solidFill>
                <a:latin typeface="Arial"/>
                <a:ea typeface="Arial"/>
                <a:cs typeface="Arial"/>
                <a:sym typeface="Arial"/>
              </a:rPr>
              <a:t>Pull an image from Docker Hub</a:t>
            </a:r>
            <a:endParaRPr b="0" i="0" sz="1400" u="none" cap="none" strike="noStrike">
              <a:solidFill>
                <a:srgbClr val="0070C0"/>
              </a:solidFill>
              <a:latin typeface="Arial"/>
              <a:ea typeface="Arial"/>
              <a:cs typeface="Arial"/>
              <a:sym typeface="Arial"/>
            </a:endParaRPr>
          </a:p>
        </p:txBody>
      </p:sp>
      <p:sp>
        <p:nvSpPr>
          <p:cNvPr id="146" name="Google Shape;146;p76"/>
          <p:cNvSpPr/>
          <p:nvPr/>
        </p:nvSpPr>
        <p:spPr>
          <a:xfrm>
            <a:off x="7495220" y="2558072"/>
            <a:ext cx="2640466"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70C0"/>
                </a:solidFill>
                <a:latin typeface="Arial"/>
                <a:ea typeface="Arial"/>
                <a:cs typeface="Arial"/>
                <a:sym typeface="Arial"/>
              </a:rPr>
              <a:t>Run a container from an image</a:t>
            </a:r>
            <a:endParaRPr b="0" i="0" sz="1400" u="none" cap="none" strike="noStrike">
              <a:solidFill>
                <a:srgbClr val="0070C0"/>
              </a:solidFill>
              <a:latin typeface="Arial"/>
              <a:ea typeface="Arial"/>
              <a:cs typeface="Arial"/>
              <a:sym typeface="Arial"/>
            </a:endParaRPr>
          </a:p>
        </p:txBody>
      </p:sp>
      <p:sp>
        <p:nvSpPr>
          <p:cNvPr id="147" name="Google Shape;147;p76"/>
          <p:cNvSpPr/>
          <p:nvPr/>
        </p:nvSpPr>
        <p:spPr>
          <a:xfrm>
            <a:off x="2769432" y="2841942"/>
            <a:ext cx="2034531"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70C0"/>
                </a:solidFill>
                <a:latin typeface="Arial"/>
                <a:ea typeface="Arial"/>
                <a:cs typeface="Arial"/>
                <a:sym typeface="Arial"/>
              </a:rPr>
              <a:t>List running containers</a:t>
            </a:r>
            <a:endParaRPr b="0" i="0" sz="1400" u="none" cap="none" strike="noStrike">
              <a:solidFill>
                <a:srgbClr val="0070C0"/>
              </a:solidFill>
              <a:latin typeface="Arial"/>
              <a:ea typeface="Arial"/>
              <a:cs typeface="Arial"/>
              <a:sym typeface="Arial"/>
            </a:endParaRPr>
          </a:p>
        </p:txBody>
      </p:sp>
      <p:sp>
        <p:nvSpPr>
          <p:cNvPr id="148" name="Google Shape;148;p76"/>
          <p:cNvSpPr/>
          <p:nvPr/>
        </p:nvSpPr>
        <p:spPr>
          <a:xfrm>
            <a:off x="4700803" y="3386167"/>
            <a:ext cx="1856598"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70C0"/>
                </a:solidFill>
                <a:latin typeface="Arial"/>
                <a:ea typeface="Arial"/>
                <a:cs typeface="Arial"/>
                <a:sym typeface="Arial"/>
              </a:rPr>
              <a:t>Check container logs</a:t>
            </a:r>
            <a:endParaRPr b="0" i="0" sz="1400" u="none" cap="none" strike="noStrike">
              <a:solidFill>
                <a:srgbClr val="000000"/>
              </a:solidFill>
              <a:latin typeface="Arial"/>
              <a:ea typeface="Arial"/>
              <a:cs typeface="Arial"/>
              <a:sym typeface="Arial"/>
            </a:endParaRPr>
          </a:p>
        </p:txBody>
      </p:sp>
      <p:sp>
        <p:nvSpPr>
          <p:cNvPr id="149" name="Google Shape;149;p76"/>
          <p:cNvSpPr/>
          <p:nvPr/>
        </p:nvSpPr>
        <p:spPr>
          <a:xfrm>
            <a:off x="4736357" y="4230731"/>
            <a:ext cx="2133918"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70C0"/>
                </a:solidFill>
                <a:latin typeface="Arial"/>
                <a:ea typeface="Arial"/>
                <a:cs typeface="Arial"/>
                <a:sym typeface="Arial"/>
              </a:rPr>
              <a:t>Stop a running container</a:t>
            </a:r>
            <a:endParaRPr b="0" i="0" sz="1400" u="none" cap="none" strike="noStrike">
              <a:solidFill>
                <a:srgbClr val="000000"/>
              </a:solidFill>
              <a:latin typeface="Arial"/>
              <a:ea typeface="Arial"/>
              <a:cs typeface="Arial"/>
              <a:sym typeface="Arial"/>
            </a:endParaRPr>
          </a:p>
        </p:txBody>
      </p:sp>
      <p:sp>
        <p:nvSpPr>
          <p:cNvPr id="150" name="Google Shape;150;p76"/>
          <p:cNvSpPr/>
          <p:nvPr/>
        </p:nvSpPr>
        <p:spPr>
          <a:xfrm>
            <a:off x="4736357" y="4532000"/>
            <a:ext cx="2183611"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70C0"/>
                </a:solidFill>
                <a:latin typeface="Arial"/>
                <a:ea typeface="Arial"/>
                <a:cs typeface="Arial"/>
                <a:sym typeface="Arial"/>
              </a:rPr>
              <a:t>Start a stopped container</a:t>
            </a:r>
            <a:endParaRPr b="0" i="0" sz="1400" u="none" cap="none" strike="noStrike">
              <a:solidFill>
                <a:srgbClr val="000000"/>
              </a:solidFill>
              <a:latin typeface="Arial"/>
              <a:ea typeface="Arial"/>
              <a:cs typeface="Arial"/>
              <a:sym typeface="Arial"/>
            </a:endParaRPr>
          </a:p>
        </p:txBody>
      </p:sp>
      <p:sp>
        <p:nvSpPr>
          <p:cNvPr id="151" name="Google Shape;151;p76"/>
          <p:cNvSpPr/>
          <p:nvPr/>
        </p:nvSpPr>
        <p:spPr>
          <a:xfrm>
            <a:off x="4551539" y="5021982"/>
            <a:ext cx="1786066"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70C0"/>
                </a:solidFill>
                <a:latin typeface="Arial"/>
                <a:ea typeface="Arial"/>
                <a:cs typeface="Arial"/>
                <a:sym typeface="Arial"/>
              </a:rPr>
              <a:t>Remove a container</a:t>
            </a:r>
            <a:endParaRPr b="0" i="0" sz="1400" u="none" cap="none" strike="noStrike">
              <a:solidFill>
                <a:srgbClr val="000000"/>
              </a:solidFill>
              <a:latin typeface="Arial"/>
              <a:ea typeface="Arial"/>
              <a:cs typeface="Arial"/>
              <a:sym typeface="Arial"/>
            </a:endParaRPr>
          </a:p>
        </p:txBody>
      </p:sp>
      <p:sp>
        <p:nvSpPr>
          <p:cNvPr id="152" name="Google Shape;152;p76"/>
          <p:cNvSpPr/>
          <p:nvPr/>
        </p:nvSpPr>
        <p:spPr>
          <a:xfrm>
            <a:off x="3484248" y="5332752"/>
            <a:ext cx="1636987"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70C0"/>
                </a:solidFill>
                <a:latin typeface="Arial"/>
                <a:ea typeface="Arial"/>
                <a:cs typeface="Arial"/>
                <a:sym typeface="Arial"/>
              </a:rPr>
              <a:t>Remove an image</a:t>
            </a:r>
            <a:endParaRPr b="0" i="0" sz="1400" u="none" cap="none" strike="noStrike">
              <a:solidFill>
                <a:srgbClr val="000000"/>
              </a:solidFill>
              <a:latin typeface="Arial"/>
              <a:ea typeface="Arial"/>
              <a:cs typeface="Arial"/>
              <a:sym typeface="Arial"/>
            </a:endParaRPr>
          </a:p>
        </p:txBody>
      </p:sp>
      <p:sp>
        <p:nvSpPr>
          <p:cNvPr id="153" name="Google Shape;153;p76"/>
          <p:cNvSpPr/>
          <p:nvPr/>
        </p:nvSpPr>
        <p:spPr>
          <a:xfrm rot="10800000">
            <a:off x="2548503" y="1875143"/>
            <a:ext cx="883920" cy="89982"/>
          </a:xfrm>
          <a:prstGeom prst="rightArrow">
            <a:avLst>
              <a:gd fmla="val 50000" name="adj1"/>
              <a:gd fmla="val 50000" name="adj2"/>
            </a:avLst>
          </a:prstGeom>
          <a:solidFill>
            <a:schemeClr val="accent1"/>
          </a:solidFill>
          <a:ln cap="flat" cmpd="sng" w="25400">
            <a:solidFill>
              <a:srgbClr val="31538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54" name="Google Shape;154;p76"/>
          <p:cNvSpPr/>
          <p:nvPr/>
        </p:nvSpPr>
        <p:spPr>
          <a:xfrm rot="10800000">
            <a:off x="6608847" y="2664170"/>
            <a:ext cx="883920" cy="89982"/>
          </a:xfrm>
          <a:prstGeom prst="rightArrow">
            <a:avLst>
              <a:gd fmla="val 50000" name="adj1"/>
              <a:gd fmla="val 50000" name="adj2"/>
            </a:avLst>
          </a:prstGeom>
          <a:solidFill>
            <a:schemeClr val="accent1"/>
          </a:solidFill>
          <a:ln cap="flat" cmpd="sng" w="25400">
            <a:solidFill>
              <a:srgbClr val="31538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55" name="Google Shape;155;p76"/>
          <p:cNvSpPr/>
          <p:nvPr/>
        </p:nvSpPr>
        <p:spPr>
          <a:xfrm rot="10800000">
            <a:off x="1832243" y="2939609"/>
            <a:ext cx="883920" cy="89982"/>
          </a:xfrm>
          <a:prstGeom prst="rightArrow">
            <a:avLst>
              <a:gd fmla="val 50000" name="adj1"/>
              <a:gd fmla="val 50000" name="adj2"/>
            </a:avLst>
          </a:prstGeom>
          <a:solidFill>
            <a:schemeClr val="accent1"/>
          </a:solidFill>
          <a:ln cap="flat" cmpd="sng" w="25400">
            <a:solidFill>
              <a:srgbClr val="31538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56" name="Google Shape;156;p76"/>
          <p:cNvSpPr/>
          <p:nvPr/>
        </p:nvSpPr>
        <p:spPr>
          <a:xfrm rot="10800000">
            <a:off x="3763557" y="3482984"/>
            <a:ext cx="883920" cy="89982"/>
          </a:xfrm>
          <a:prstGeom prst="rightArrow">
            <a:avLst>
              <a:gd fmla="val 50000" name="adj1"/>
              <a:gd fmla="val 50000" name="adj2"/>
            </a:avLst>
          </a:prstGeom>
          <a:solidFill>
            <a:schemeClr val="accent1"/>
          </a:solidFill>
          <a:ln cap="flat" cmpd="sng" w="25400">
            <a:solidFill>
              <a:srgbClr val="31538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57" name="Google Shape;157;p76"/>
          <p:cNvSpPr/>
          <p:nvPr/>
        </p:nvSpPr>
        <p:spPr>
          <a:xfrm rot="10800000">
            <a:off x="3852438" y="4319753"/>
            <a:ext cx="883920" cy="89982"/>
          </a:xfrm>
          <a:prstGeom prst="rightArrow">
            <a:avLst>
              <a:gd fmla="val 50000" name="adj1"/>
              <a:gd fmla="val 50000" name="adj2"/>
            </a:avLst>
          </a:prstGeom>
          <a:solidFill>
            <a:schemeClr val="accent1"/>
          </a:solidFill>
          <a:ln cap="flat" cmpd="sng" w="25400">
            <a:solidFill>
              <a:srgbClr val="31538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58" name="Google Shape;158;p76"/>
          <p:cNvSpPr/>
          <p:nvPr/>
        </p:nvSpPr>
        <p:spPr>
          <a:xfrm rot="10800000">
            <a:off x="3852437" y="4609287"/>
            <a:ext cx="883920" cy="89982"/>
          </a:xfrm>
          <a:prstGeom prst="rightArrow">
            <a:avLst>
              <a:gd fmla="val 50000" name="adj1"/>
              <a:gd fmla="val 50000" name="adj2"/>
            </a:avLst>
          </a:prstGeom>
          <a:solidFill>
            <a:schemeClr val="accent1"/>
          </a:solidFill>
          <a:ln cap="flat" cmpd="sng" w="25400">
            <a:solidFill>
              <a:srgbClr val="31538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59" name="Google Shape;159;p76"/>
          <p:cNvSpPr/>
          <p:nvPr/>
        </p:nvSpPr>
        <p:spPr>
          <a:xfrm rot="10800000">
            <a:off x="3653616" y="5154261"/>
            <a:ext cx="883920" cy="89982"/>
          </a:xfrm>
          <a:prstGeom prst="rightArrow">
            <a:avLst>
              <a:gd fmla="val 50000" name="adj1"/>
              <a:gd fmla="val 50000" name="adj2"/>
            </a:avLst>
          </a:prstGeom>
          <a:solidFill>
            <a:schemeClr val="accent1"/>
          </a:solidFill>
          <a:ln cap="flat" cmpd="sng" w="25400">
            <a:solidFill>
              <a:srgbClr val="31538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60" name="Google Shape;160;p76"/>
          <p:cNvSpPr/>
          <p:nvPr/>
        </p:nvSpPr>
        <p:spPr>
          <a:xfrm rot="10800000">
            <a:off x="2547614" y="5430279"/>
            <a:ext cx="883920" cy="89982"/>
          </a:xfrm>
          <a:prstGeom prst="rightArrow">
            <a:avLst>
              <a:gd fmla="val 50000" name="adj1"/>
              <a:gd fmla="val 50000" name="adj2"/>
            </a:avLst>
          </a:prstGeom>
          <a:solidFill>
            <a:schemeClr val="accent1"/>
          </a:solidFill>
          <a:ln cap="flat" cmpd="sng" w="25400">
            <a:solidFill>
              <a:srgbClr val="31538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61" name="Google Shape;161;p76"/>
          <p:cNvSpPr/>
          <p:nvPr/>
        </p:nvSpPr>
        <p:spPr>
          <a:xfrm rot="10800000">
            <a:off x="2785198" y="1608985"/>
            <a:ext cx="883920" cy="89982"/>
          </a:xfrm>
          <a:prstGeom prst="rightArrow">
            <a:avLst>
              <a:gd fmla="val 50000" name="adj1"/>
              <a:gd fmla="val 50000" name="adj2"/>
            </a:avLst>
          </a:prstGeom>
          <a:solidFill>
            <a:schemeClr val="accent1"/>
          </a:solidFill>
          <a:ln cap="flat" cmpd="sng" w="25400">
            <a:solidFill>
              <a:srgbClr val="31538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62" name="Google Shape;162;p76"/>
          <p:cNvSpPr/>
          <p:nvPr/>
        </p:nvSpPr>
        <p:spPr>
          <a:xfrm>
            <a:off x="3722540" y="1489030"/>
            <a:ext cx="2292615"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70C0"/>
                </a:solidFill>
                <a:latin typeface="Arial"/>
                <a:ea typeface="Arial"/>
                <a:cs typeface="Arial"/>
                <a:sym typeface="Arial"/>
              </a:rPr>
              <a:t>Search for an image name</a:t>
            </a:r>
            <a:endParaRPr b="0" i="0" sz="1400" u="none" cap="none" strike="noStrike">
              <a:solidFill>
                <a:srgbClr val="0070C0"/>
              </a:solidFill>
              <a:latin typeface="Arial"/>
              <a:ea typeface="Arial"/>
              <a:cs typeface="Arial"/>
              <a:sym typeface="Arial"/>
            </a:endParaRPr>
          </a:p>
        </p:txBody>
      </p:sp>
      <p:sp>
        <p:nvSpPr>
          <p:cNvPr id="163" name="Google Shape;163;p76"/>
          <p:cNvSpPr/>
          <p:nvPr/>
        </p:nvSpPr>
        <p:spPr>
          <a:xfrm rot="10800000">
            <a:off x="2548503" y="2134447"/>
            <a:ext cx="883920" cy="89982"/>
          </a:xfrm>
          <a:prstGeom prst="rightArrow">
            <a:avLst>
              <a:gd fmla="val 50000" name="adj1"/>
              <a:gd fmla="val 50000" name="adj2"/>
            </a:avLst>
          </a:prstGeom>
          <a:solidFill>
            <a:schemeClr val="accent1"/>
          </a:solidFill>
          <a:ln cap="flat" cmpd="sng" w="25400">
            <a:solidFill>
              <a:srgbClr val="31538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64" name="Google Shape;164;p76"/>
          <p:cNvSpPr/>
          <p:nvPr/>
        </p:nvSpPr>
        <p:spPr>
          <a:xfrm>
            <a:off x="3457921" y="2042920"/>
            <a:ext cx="2751074"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70C0"/>
                </a:solidFill>
                <a:latin typeface="Arial"/>
                <a:ea typeface="Arial"/>
                <a:cs typeface="Arial"/>
                <a:sym typeface="Arial"/>
              </a:rPr>
              <a:t>List images pulled to your laptop</a:t>
            </a:r>
            <a:endParaRPr b="0" i="0" sz="1400" u="none" cap="none" strike="noStrike">
              <a:solidFill>
                <a:srgbClr val="0070C0"/>
              </a:solidFill>
              <a:latin typeface="Arial"/>
              <a:ea typeface="Arial"/>
              <a:cs typeface="Arial"/>
              <a:sym typeface="Arial"/>
            </a:endParaRPr>
          </a:p>
        </p:txBody>
      </p:sp>
      <p:sp>
        <p:nvSpPr>
          <p:cNvPr id="165" name="Google Shape;165;p76"/>
          <p:cNvSpPr/>
          <p:nvPr/>
        </p:nvSpPr>
        <p:spPr>
          <a:xfrm>
            <a:off x="6431459" y="799179"/>
            <a:ext cx="5724644"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000000"/>
                </a:solidFill>
                <a:latin typeface="Arial"/>
                <a:ea typeface="Arial"/>
                <a:cs typeface="Arial"/>
                <a:sym typeface="Arial"/>
              </a:rPr>
              <a:t>Running a Simple Nginx Web Server Using Docker</a:t>
            </a:r>
            <a:endParaRPr b="0" i="0" sz="1400" u="none" cap="none" strike="noStrike">
              <a:solidFill>
                <a:srgbClr val="000000"/>
              </a:solidFill>
              <a:latin typeface="Arial"/>
              <a:ea typeface="Arial"/>
              <a:cs typeface="Arial"/>
              <a:sym typeface="Arial"/>
            </a:endParaRPr>
          </a:p>
        </p:txBody>
      </p:sp>
      <p:sp>
        <p:nvSpPr>
          <p:cNvPr id="166" name="Google Shape;166;p76"/>
          <p:cNvSpPr/>
          <p:nvPr/>
        </p:nvSpPr>
        <p:spPr>
          <a:xfrm rot="10800000">
            <a:off x="2089888" y="3204548"/>
            <a:ext cx="883920" cy="89982"/>
          </a:xfrm>
          <a:prstGeom prst="rightArrow">
            <a:avLst>
              <a:gd fmla="val 50000" name="adj1"/>
              <a:gd fmla="val 50000" name="adj2"/>
            </a:avLst>
          </a:prstGeom>
          <a:solidFill>
            <a:schemeClr val="accent1"/>
          </a:solidFill>
          <a:ln cap="flat" cmpd="sng" w="25400">
            <a:solidFill>
              <a:srgbClr val="31538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67" name="Google Shape;167;p76"/>
          <p:cNvSpPr/>
          <p:nvPr/>
        </p:nvSpPr>
        <p:spPr>
          <a:xfrm>
            <a:off x="3045208" y="3104678"/>
            <a:ext cx="5269459" cy="30773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70C0"/>
                </a:solidFill>
                <a:latin typeface="Arial"/>
                <a:ea typeface="Arial"/>
                <a:cs typeface="Arial"/>
                <a:sym typeface="Arial"/>
              </a:rPr>
              <a:t>Displays approximate size of containers </a:t>
            </a:r>
            <a:endParaRPr b="0" i="0" sz="1400" u="none" cap="none" strike="noStrike">
              <a:solidFill>
                <a:srgbClr val="000000"/>
              </a:solidFill>
              <a:latin typeface="Arial"/>
              <a:ea typeface="Arial"/>
              <a:cs typeface="Arial"/>
              <a:sym typeface="Arial"/>
            </a:endParaRPr>
          </a:p>
        </p:txBody>
      </p:sp>
      <p:sp>
        <p:nvSpPr>
          <p:cNvPr id="168" name="Google Shape;168;p76"/>
          <p:cNvSpPr/>
          <p:nvPr/>
        </p:nvSpPr>
        <p:spPr>
          <a:xfrm>
            <a:off x="5691753" y="3619830"/>
            <a:ext cx="3602028" cy="30773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70C0"/>
                </a:solidFill>
                <a:latin typeface="Arial"/>
                <a:ea typeface="Arial"/>
                <a:cs typeface="Arial"/>
                <a:sym typeface="Arial"/>
              </a:rPr>
              <a:t>Access a shell inside a sunning container</a:t>
            </a:r>
            <a:endParaRPr b="0" i="0" sz="1400" u="none" cap="none" strike="noStrike">
              <a:solidFill>
                <a:srgbClr val="000000"/>
              </a:solidFill>
              <a:latin typeface="Arial"/>
              <a:ea typeface="Arial"/>
              <a:cs typeface="Arial"/>
              <a:sym typeface="Arial"/>
            </a:endParaRPr>
          </a:p>
        </p:txBody>
      </p:sp>
      <p:sp>
        <p:nvSpPr>
          <p:cNvPr id="169" name="Google Shape;169;p76"/>
          <p:cNvSpPr/>
          <p:nvPr/>
        </p:nvSpPr>
        <p:spPr>
          <a:xfrm rot="10800000">
            <a:off x="4794789" y="3737461"/>
            <a:ext cx="883920" cy="89982"/>
          </a:xfrm>
          <a:prstGeom prst="rightArrow">
            <a:avLst>
              <a:gd fmla="val 50000" name="adj1"/>
              <a:gd fmla="val 50000" name="adj2"/>
            </a:avLst>
          </a:prstGeom>
          <a:solidFill>
            <a:schemeClr val="accent1"/>
          </a:solidFill>
          <a:ln cap="flat" cmpd="sng" w="25400">
            <a:solidFill>
              <a:srgbClr val="31538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70" name="Google Shape;170;p76"/>
          <p:cNvSpPr/>
          <p:nvPr/>
        </p:nvSpPr>
        <p:spPr>
          <a:xfrm>
            <a:off x="10332015" y="162622"/>
            <a:ext cx="1687265" cy="584775"/>
          </a:xfrm>
          <a:prstGeom prst="rect">
            <a:avLst/>
          </a:prstGeom>
          <a:noFill/>
          <a:ln cap="flat" cmpd="sng" w="9525">
            <a:solidFill>
              <a:srgbClr val="FF0000"/>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3C71"/>
              </a:buClr>
              <a:buSzPts val="3200"/>
              <a:buFont typeface="Arial"/>
              <a:buNone/>
            </a:pPr>
            <a:r>
              <a:rPr b="1" i="0" lang="en-US" sz="3200" u="none" cap="none" strike="noStrike">
                <a:solidFill>
                  <a:srgbClr val="FF0000"/>
                </a:solidFill>
                <a:latin typeface="Arial"/>
                <a:ea typeface="Arial"/>
                <a:cs typeface="Arial"/>
                <a:sym typeface="Arial"/>
              </a:rPr>
              <a:t>RECAP</a:t>
            </a:r>
            <a:endParaRPr b="1" i="0" sz="3200" u="none" cap="none" strike="noStrike">
              <a:solidFill>
                <a:srgbClr val="FF0000"/>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75" name="Shape 175"/>
        <p:cNvGrpSpPr/>
        <p:nvPr/>
      </p:nvGrpSpPr>
      <p:grpSpPr>
        <a:xfrm>
          <a:off x="0" y="0"/>
          <a:ext cx="0" cy="0"/>
          <a:chOff x="0" y="0"/>
          <a:chExt cx="0" cy="0"/>
        </a:xfrm>
      </p:grpSpPr>
      <p:pic>
        <p:nvPicPr>
          <p:cNvPr descr="A picture containing drawing&#10;&#10;Description automatically generated" id="176" name="Google Shape;176;p10"/>
          <p:cNvPicPr preferRelativeResize="0"/>
          <p:nvPr/>
        </p:nvPicPr>
        <p:blipFill rotWithShape="1">
          <a:blip r:embed="rId3">
            <a:alphaModFix/>
          </a:blip>
          <a:srcRect b="0" l="0" r="0" t="0"/>
          <a:stretch/>
        </p:blipFill>
        <p:spPr>
          <a:xfrm>
            <a:off x="0" y="5573088"/>
            <a:ext cx="1417834" cy="1284912"/>
          </a:xfrm>
          <a:prstGeom prst="rect">
            <a:avLst/>
          </a:prstGeom>
          <a:noFill/>
          <a:ln>
            <a:noFill/>
          </a:ln>
        </p:spPr>
      </p:pic>
      <p:sp>
        <p:nvSpPr>
          <p:cNvPr id="177" name="Google Shape;177;p10"/>
          <p:cNvSpPr/>
          <p:nvPr/>
        </p:nvSpPr>
        <p:spPr>
          <a:xfrm>
            <a:off x="354368" y="319787"/>
            <a:ext cx="7720380"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3C71"/>
              </a:buClr>
              <a:buSzPts val="3200"/>
              <a:buFont typeface="Arial"/>
              <a:buNone/>
            </a:pPr>
            <a:r>
              <a:rPr b="1" i="0" lang="en-US" sz="3200" u="none" cap="none" strike="noStrike">
                <a:solidFill>
                  <a:srgbClr val="003C71"/>
                </a:solidFill>
                <a:latin typeface="Arial"/>
                <a:ea typeface="Arial"/>
                <a:cs typeface="Arial"/>
                <a:sym typeface="Arial"/>
              </a:rPr>
              <a:t>Learning Outcomes of Week #3</a:t>
            </a:r>
            <a:endParaRPr b="1" i="0" sz="3200" u="none" cap="none" strike="noStrike">
              <a:solidFill>
                <a:srgbClr val="003C71"/>
              </a:solidFill>
              <a:latin typeface="Arial"/>
              <a:ea typeface="Arial"/>
              <a:cs typeface="Arial"/>
              <a:sym typeface="Arial"/>
            </a:endParaRPr>
          </a:p>
        </p:txBody>
      </p:sp>
      <p:sp>
        <p:nvSpPr>
          <p:cNvPr id="178" name="Google Shape;178;p10"/>
          <p:cNvSpPr txBox="1"/>
          <p:nvPr/>
        </p:nvSpPr>
        <p:spPr>
          <a:xfrm>
            <a:off x="645505" y="1260422"/>
            <a:ext cx="11394095" cy="4185721"/>
          </a:xfrm>
          <a:prstGeom prst="rect">
            <a:avLst/>
          </a:prstGeom>
          <a:noFill/>
          <a:ln>
            <a:noFill/>
          </a:ln>
        </p:spPr>
        <p:txBody>
          <a:bodyPr anchorCtr="0" anchor="t" bIns="45700" lIns="91425" spcFirstLastPara="1" rIns="91425" wrap="square" tIns="45700">
            <a:spAutoFit/>
          </a:bodyPr>
          <a:lstStyle/>
          <a:p>
            <a:pPr indent="-342900" lvl="0" marL="342900" marR="0" rtl="0" algn="l">
              <a:lnSpc>
                <a:spcPct val="100000"/>
              </a:lnSpc>
              <a:spcBef>
                <a:spcPts val="0"/>
              </a:spcBef>
              <a:spcAft>
                <a:spcPts val="0"/>
              </a:spcAft>
              <a:buClr>
                <a:schemeClr val="dk1"/>
              </a:buClr>
              <a:buSzPts val="2800"/>
              <a:buFont typeface="Arial"/>
              <a:buAutoNum type="arabicPeriod"/>
            </a:pPr>
            <a:r>
              <a:rPr b="0" i="0" lang="en-US" sz="2800" u="none" cap="none" strike="noStrike">
                <a:solidFill>
                  <a:schemeClr val="dk1"/>
                </a:solidFill>
                <a:latin typeface="Arial"/>
                <a:ea typeface="Arial"/>
                <a:cs typeface="Arial"/>
                <a:sym typeface="Arial"/>
              </a:rPr>
              <a:t>Understanding YAML language and use it to compose Dockers.</a:t>
            </a:r>
            <a:endParaRPr/>
          </a:p>
          <a:p>
            <a:pPr indent="-165100" lvl="0" marL="342900" marR="0" rtl="0" algn="l">
              <a:lnSpc>
                <a:spcPct val="100000"/>
              </a:lnSpc>
              <a:spcBef>
                <a:spcPts val="0"/>
              </a:spcBef>
              <a:spcAft>
                <a:spcPts val="0"/>
              </a:spcAft>
              <a:buClr>
                <a:schemeClr val="dk1"/>
              </a:buClr>
              <a:buSzPts val="2800"/>
              <a:buFont typeface="Arial"/>
              <a:buNone/>
            </a:pPr>
            <a:r>
              <a:t/>
            </a:r>
            <a:endParaRPr b="0" i="0" sz="2800" u="none" cap="none" strike="noStrike">
              <a:solidFill>
                <a:schemeClr val="dk1"/>
              </a:solidFill>
              <a:latin typeface="Arial"/>
              <a:ea typeface="Arial"/>
              <a:cs typeface="Arial"/>
              <a:sym typeface="Arial"/>
            </a:endParaRPr>
          </a:p>
          <a:p>
            <a:pPr indent="-342900" lvl="0" marL="342900" marR="0" rtl="0" algn="l">
              <a:lnSpc>
                <a:spcPct val="100000"/>
              </a:lnSpc>
              <a:spcBef>
                <a:spcPts val="0"/>
              </a:spcBef>
              <a:spcAft>
                <a:spcPts val="0"/>
              </a:spcAft>
              <a:buClr>
                <a:schemeClr val="dk1"/>
              </a:buClr>
              <a:buSzPts val="2800"/>
              <a:buFont typeface="Arial"/>
              <a:buAutoNum type="arabicPeriod"/>
            </a:pPr>
            <a:r>
              <a:rPr b="0" i="0" lang="en-US" sz="2800" u="none" cap="none" strike="noStrike">
                <a:solidFill>
                  <a:schemeClr val="dk1"/>
                </a:solidFill>
                <a:latin typeface="Arial"/>
                <a:ea typeface="Arial"/>
                <a:cs typeface="Arial"/>
                <a:sym typeface="Arial"/>
              </a:rPr>
              <a:t>Explain How Kernel-based Virtual Machine (KVM) works?</a:t>
            </a:r>
            <a:endParaRPr/>
          </a:p>
          <a:p>
            <a:pPr indent="-165100" lvl="0" marL="342900" marR="0" rtl="0" algn="l">
              <a:lnSpc>
                <a:spcPct val="100000"/>
              </a:lnSpc>
              <a:spcBef>
                <a:spcPts val="0"/>
              </a:spcBef>
              <a:spcAft>
                <a:spcPts val="0"/>
              </a:spcAft>
              <a:buClr>
                <a:schemeClr val="dk1"/>
              </a:buClr>
              <a:buSzPts val="2800"/>
              <a:buFont typeface="Arial"/>
              <a:buNone/>
            </a:pPr>
            <a:r>
              <a:t/>
            </a:r>
            <a:endParaRPr b="0" i="0" sz="2800" u="none" cap="none" strike="noStrike">
              <a:solidFill>
                <a:schemeClr val="dk1"/>
              </a:solidFill>
              <a:latin typeface="Arial"/>
              <a:ea typeface="Arial"/>
              <a:cs typeface="Arial"/>
              <a:sym typeface="Arial"/>
            </a:endParaRPr>
          </a:p>
          <a:p>
            <a:pPr indent="-342900" lvl="0" marL="342900" marR="0" rtl="0" algn="l">
              <a:lnSpc>
                <a:spcPct val="100000"/>
              </a:lnSpc>
              <a:spcBef>
                <a:spcPts val="0"/>
              </a:spcBef>
              <a:spcAft>
                <a:spcPts val="0"/>
              </a:spcAft>
              <a:buClr>
                <a:schemeClr val="dk1"/>
              </a:buClr>
              <a:buSzPts val="2800"/>
              <a:buFont typeface="Arial"/>
              <a:buAutoNum type="arabicPeriod"/>
            </a:pPr>
            <a:r>
              <a:rPr b="0" i="0" lang="en-US" sz="2800" u="none" cap="none" strike="noStrike">
                <a:solidFill>
                  <a:srgbClr val="000000"/>
                </a:solidFill>
                <a:latin typeface="Arial"/>
                <a:ea typeface="Arial"/>
                <a:cs typeface="Arial"/>
                <a:sym typeface="Arial"/>
              </a:rPr>
              <a:t>Describe the difference between Application and System Containers.</a:t>
            </a:r>
            <a:endParaRPr/>
          </a:p>
          <a:p>
            <a:pPr indent="-165100" lvl="0" marL="342900" marR="0" rtl="0" algn="l">
              <a:lnSpc>
                <a:spcPct val="100000"/>
              </a:lnSpc>
              <a:spcBef>
                <a:spcPts val="0"/>
              </a:spcBef>
              <a:spcAft>
                <a:spcPts val="0"/>
              </a:spcAft>
              <a:buClr>
                <a:schemeClr val="dk1"/>
              </a:buClr>
              <a:buSzPts val="2800"/>
              <a:buFont typeface="Arial"/>
              <a:buNone/>
            </a:pPr>
            <a:r>
              <a:t/>
            </a:r>
            <a:endParaRPr b="0" i="0" sz="28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chemeClr val="dk1"/>
              </a:buClr>
              <a:buSzPts val="2800"/>
              <a:buFont typeface="Arial"/>
              <a:buAutoNum type="arabicPeriod"/>
            </a:pPr>
            <a:r>
              <a:rPr b="0" i="0" lang="en-US" sz="2800" u="none" cap="none" strike="noStrike">
                <a:solidFill>
                  <a:srgbClr val="000000"/>
                </a:solidFill>
                <a:latin typeface="Arial"/>
                <a:ea typeface="Arial"/>
                <a:cs typeface="Arial"/>
                <a:sym typeface="Arial"/>
              </a:rPr>
              <a:t>Get Familiar with Virsh and its difference with KVM/Qemu.</a:t>
            </a:r>
            <a:endParaRPr/>
          </a:p>
          <a:p>
            <a:pPr indent="-165100" lvl="0" marL="342900" marR="0" rtl="0" algn="l">
              <a:lnSpc>
                <a:spcPct val="100000"/>
              </a:lnSpc>
              <a:spcBef>
                <a:spcPts val="0"/>
              </a:spcBef>
              <a:spcAft>
                <a:spcPts val="0"/>
              </a:spcAft>
              <a:buClr>
                <a:schemeClr val="dk1"/>
              </a:buClr>
              <a:buSzPts val="2800"/>
              <a:buFont typeface="Arial"/>
              <a:buNone/>
            </a:pPr>
            <a:r>
              <a:t/>
            </a:r>
            <a:endParaRPr b="0" i="0" sz="28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chemeClr val="dk1"/>
              </a:buClr>
              <a:buSzPts val="2800"/>
              <a:buFont typeface="Arial"/>
              <a:buAutoNum type="arabicPeriod"/>
            </a:pPr>
            <a:r>
              <a:rPr b="0" i="0" lang="en-US" sz="2800" u="none" cap="none" strike="noStrike">
                <a:solidFill>
                  <a:srgbClr val="000000"/>
                </a:solidFill>
                <a:latin typeface="Arial"/>
                <a:ea typeface="Arial"/>
                <a:cs typeface="Arial"/>
                <a:sym typeface="Arial"/>
              </a:rPr>
              <a:t>Understanding LXD/LXC to run VMs and Containers.</a:t>
            </a:r>
            <a:endParaRPr b="0" i="0" sz="2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pic>
        <p:nvPicPr>
          <p:cNvPr descr="A picture containing drawing&#10;&#10;Description automatically generated" id="184" name="Google Shape;184;p77"/>
          <p:cNvPicPr preferRelativeResize="0"/>
          <p:nvPr/>
        </p:nvPicPr>
        <p:blipFill rotWithShape="1">
          <a:blip r:embed="rId3">
            <a:alphaModFix/>
          </a:blip>
          <a:srcRect b="0" l="0" r="0" t="0"/>
          <a:stretch/>
        </p:blipFill>
        <p:spPr>
          <a:xfrm>
            <a:off x="0" y="5573088"/>
            <a:ext cx="1417834" cy="1284912"/>
          </a:xfrm>
          <a:prstGeom prst="rect">
            <a:avLst/>
          </a:prstGeom>
          <a:noFill/>
          <a:ln>
            <a:noFill/>
          </a:ln>
        </p:spPr>
      </p:pic>
      <p:sp>
        <p:nvSpPr>
          <p:cNvPr id="185" name="Google Shape;185;p77"/>
          <p:cNvSpPr/>
          <p:nvPr/>
        </p:nvSpPr>
        <p:spPr>
          <a:xfrm>
            <a:off x="212128" y="162623"/>
            <a:ext cx="2754592"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3C71"/>
              </a:buClr>
              <a:buSzPts val="3200"/>
              <a:buFont typeface="Arial"/>
              <a:buNone/>
            </a:pPr>
            <a:r>
              <a:rPr b="1" i="0" lang="en-US" sz="3200" u="none" cap="none" strike="noStrike">
                <a:solidFill>
                  <a:srgbClr val="003C71"/>
                </a:solidFill>
                <a:latin typeface="Arial"/>
                <a:ea typeface="Arial"/>
                <a:cs typeface="Arial"/>
                <a:sym typeface="Arial"/>
              </a:rPr>
              <a:t>YAML Intro</a:t>
            </a:r>
            <a:endParaRPr b="1" i="0" sz="3200" u="none" cap="none" strike="noStrike">
              <a:solidFill>
                <a:srgbClr val="003C71"/>
              </a:solidFill>
              <a:latin typeface="Arial"/>
              <a:ea typeface="Arial"/>
              <a:cs typeface="Arial"/>
              <a:sym typeface="Arial"/>
            </a:endParaRPr>
          </a:p>
        </p:txBody>
      </p:sp>
      <p:pic>
        <p:nvPicPr>
          <p:cNvPr id="186" name="Google Shape;186;p77"/>
          <p:cNvPicPr preferRelativeResize="0"/>
          <p:nvPr/>
        </p:nvPicPr>
        <p:blipFill rotWithShape="1">
          <a:blip r:embed="rId4">
            <a:alphaModFix/>
          </a:blip>
          <a:srcRect b="0" l="0" r="0" t="0"/>
          <a:stretch/>
        </p:blipFill>
        <p:spPr>
          <a:xfrm>
            <a:off x="1864874" y="3252131"/>
            <a:ext cx="10134086" cy="3329173"/>
          </a:xfrm>
          <a:prstGeom prst="rect">
            <a:avLst/>
          </a:prstGeom>
          <a:noFill/>
          <a:ln>
            <a:noFill/>
          </a:ln>
        </p:spPr>
      </p:pic>
      <p:pic>
        <p:nvPicPr>
          <p:cNvPr id="187" name="Google Shape;187;p77"/>
          <p:cNvPicPr preferRelativeResize="0"/>
          <p:nvPr/>
        </p:nvPicPr>
        <p:blipFill rotWithShape="1">
          <a:blip r:embed="rId5">
            <a:alphaModFix/>
          </a:blip>
          <a:srcRect b="21683" l="46053" r="13839" t="22444"/>
          <a:stretch/>
        </p:blipFill>
        <p:spPr>
          <a:xfrm>
            <a:off x="252158" y="747398"/>
            <a:ext cx="3820160" cy="2235200"/>
          </a:xfrm>
          <a:prstGeom prst="roundRect">
            <a:avLst>
              <a:gd fmla="val 8594" name="adj"/>
            </a:avLst>
          </a:prstGeom>
          <a:solidFill>
            <a:srgbClr val="ECECEC"/>
          </a:solidFill>
          <a:ln>
            <a:noFill/>
          </a:ln>
        </p:spPr>
      </p:pic>
      <p:sp>
        <p:nvSpPr>
          <p:cNvPr id="188" name="Google Shape;188;p77"/>
          <p:cNvSpPr/>
          <p:nvPr/>
        </p:nvSpPr>
        <p:spPr>
          <a:xfrm>
            <a:off x="4236690" y="455010"/>
            <a:ext cx="7030749"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800" u="none" cap="none" strike="noStrike">
                <a:solidFill>
                  <a:srgbClr val="171717"/>
                </a:solidFill>
                <a:latin typeface="Arial"/>
                <a:ea typeface="Arial"/>
                <a:cs typeface="Arial"/>
                <a:sym typeface="Arial"/>
              </a:rPr>
              <a:t>YAML</a:t>
            </a:r>
            <a:r>
              <a:rPr b="0" i="0" lang="en-US" sz="1800" u="none" cap="none" strike="noStrike">
                <a:solidFill>
                  <a:srgbClr val="171717"/>
                </a:solidFill>
                <a:latin typeface="Arial"/>
                <a:ea typeface="Arial"/>
                <a:cs typeface="Arial"/>
                <a:sym typeface="Arial"/>
              </a:rPr>
              <a:t> is a human-readable </a:t>
            </a:r>
            <a:r>
              <a:rPr b="0" i="0" lang="en-US" sz="1800" u="none" cap="none" strike="noStrike">
                <a:solidFill>
                  <a:srgbClr val="FF0000"/>
                </a:solidFill>
                <a:latin typeface="Arial"/>
                <a:ea typeface="Arial"/>
                <a:cs typeface="Arial"/>
                <a:sym typeface="Arial"/>
              </a:rPr>
              <a:t>data-serialization format.</a:t>
            </a:r>
            <a:endParaRPr/>
          </a:p>
          <a:p>
            <a:pPr indent="0" lvl="2" marL="0" marR="0" rtl="0" algn="l">
              <a:lnSpc>
                <a:spcPct val="100000"/>
              </a:lnSpc>
              <a:spcBef>
                <a:spcPts val="0"/>
              </a:spcBef>
              <a:spcAft>
                <a:spcPts val="0"/>
              </a:spcAft>
              <a:buNone/>
            </a:pPr>
            <a:r>
              <a:rPr b="0" i="0" lang="en-US" sz="1400" u="none" cap="none" strike="noStrike">
                <a:solidFill>
                  <a:schemeClr val="dk1"/>
                </a:solidFill>
                <a:latin typeface="Arial"/>
                <a:ea typeface="Arial"/>
                <a:cs typeface="Arial"/>
                <a:sym typeface="Arial"/>
              </a:rPr>
              <a:t>	Commonly used for configuration files in Cloud Applications.</a:t>
            </a:r>
            <a:endParaRPr b="0" i="0" sz="1600" u="none" cap="none" strike="noStrike">
              <a:solidFill>
                <a:srgbClr val="FF0000"/>
              </a:solidFill>
              <a:latin typeface="Arial"/>
              <a:ea typeface="Arial"/>
              <a:cs typeface="Arial"/>
              <a:sym typeface="Arial"/>
            </a:endParaRPr>
          </a:p>
        </p:txBody>
      </p:sp>
      <p:sp>
        <p:nvSpPr>
          <p:cNvPr id="189" name="Google Shape;189;p77"/>
          <p:cNvSpPr/>
          <p:nvPr/>
        </p:nvSpPr>
        <p:spPr>
          <a:xfrm>
            <a:off x="4236691" y="1332173"/>
            <a:ext cx="7762269" cy="92333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None/>
            </a:pPr>
            <a:r>
              <a:rPr b="1" i="0" lang="en-US" sz="1800" u="none" cap="none" strike="noStrike">
                <a:solidFill>
                  <a:srgbClr val="171717"/>
                </a:solidFill>
                <a:latin typeface="Arial"/>
                <a:ea typeface="Arial"/>
                <a:cs typeface="Arial"/>
                <a:sym typeface="Arial"/>
              </a:rPr>
              <a:t>YAML </a:t>
            </a:r>
            <a:r>
              <a:rPr b="0" i="0" lang="en-US" sz="1800" u="none" cap="none" strike="noStrike">
                <a:solidFill>
                  <a:srgbClr val="171717"/>
                </a:solidFill>
                <a:latin typeface="Arial"/>
                <a:ea typeface="Arial"/>
                <a:cs typeface="Arial"/>
                <a:sym typeface="Arial"/>
              </a:rPr>
              <a:t>is designed to be friendly to people working with data and achieves "</a:t>
            </a:r>
            <a:r>
              <a:rPr b="0" i="0" lang="en-US" sz="1800" u="none" cap="none" strike="noStrike">
                <a:solidFill>
                  <a:srgbClr val="FF0000"/>
                </a:solidFill>
                <a:latin typeface="Arial"/>
                <a:ea typeface="Arial"/>
                <a:cs typeface="Arial"/>
                <a:sym typeface="Arial"/>
              </a:rPr>
              <a:t>unique cleanness</a:t>
            </a:r>
            <a:r>
              <a:rPr b="0" i="0" lang="en-US" sz="1800" u="none" cap="none" strike="noStrike">
                <a:solidFill>
                  <a:srgbClr val="171717"/>
                </a:solidFill>
                <a:latin typeface="Arial"/>
                <a:ea typeface="Arial"/>
                <a:cs typeface="Arial"/>
                <a:sym typeface="Arial"/>
              </a:rPr>
              <a:t>" by </a:t>
            </a:r>
            <a:r>
              <a:rPr b="0" i="0" lang="en-US" sz="1800" u="sng" cap="none" strike="noStrike">
                <a:solidFill>
                  <a:srgbClr val="171717"/>
                </a:solidFill>
                <a:latin typeface="Arial"/>
                <a:ea typeface="Arial"/>
                <a:cs typeface="Arial"/>
                <a:sym typeface="Arial"/>
              </a:rPr>
              <a:t>minimizing the use of structural characters</a:t>
            </a:r>
            <a:r>
              <a:rPr b="0" i="0" lang="en-US" sz="1800" u="none" cap="none" strike="noStrike">
                <a:solidFill>
                  <a:srgbClr val="171717"/>
                </a:solidFill>
                <a:latin typeface="Arial"/>
                <a:ea typeface="Arial"/>
                <a:cs typeface="Arial"/>
                <a:sym typeface="Arial"/>
              </a:rPr>
              <a:t>, allowing the data to appear in a </a:t>
            </a:r>
            <a:r>
              <a:rPr b="1" i="0" lang="en-US" sz="1800" u="none" cap="none" strike="noStrike">
                <a:solidFill>
                  <a:srgbClr val="171717"/>
                </a:solidFill>
                <a:latin typeface="Arial"/>
                <a:ea typeface="Arial"/>
                <a:cs typeface="Arial"/>
                <a:sym typeface="Arial"/>
              </a:rPr>
              <a:t>natural and meaningful way</a:t>
            </a:r>
            <a:r>
              <a:rPr b="0" i="0" lang="en-US" sz="1800" u="none" cap="none" strike="noStrike">
                <a:solidFill>
                  <a:srgbClr val="171717"/>
                </a:solidFill>
                <a:latin typeface="Arial"/>
                <a:ea typeface="Arial"/>
                <a:cs typeface="Arial"/>
                <a:sym typeface="Arial"/>
              </a:rPr>
              <a:t>.</a:t>
            </a:r>
            <a:endParaRPr b="0" i="0" sz="1800" u="none" cap="none" strike="noStrike">
              <a:solidFill>
                <a:srgbClr val="000000"/>
              </a:solidFill>
              <a:latin typeface="Arial"/>
              <a:ea typeface="Arial"/>
              <a:cs typeface="Arial"/>
              <a:sym typeface="Arial"/>
            </a:endParaRPr>
          </a:p>
        </p:txBody>
      </p:sp>
      <p:sp>
        <p:nvSpPr>
          <p:cNvPr id="190" name="Google Shape;190;p77"/>
          <p:cNvSpPr/>
          <p:nvPr/>
        </p:nvSpPr>
        <p:spPr>
          <a:xfrm>
            <a:off x="4236691" y="2336267"/>
            <a:ext cx="5852190"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800" u="none" cap="none" strike="noStrike">
                <a:solidFill>
                  <a:srgbClr val="171717"/>
                </a:solidFill>
                <a:latin typeface="Arial"/>
                <a:ea typeface="Arial"/>
                <a:cs typeface="Arial"/>
                <a:sym typeface="Arial"/>
              </a:rPr>
              <a:t>YAML</a:t>
            </a:r>
            <a:r>
              <a:rPr b="0" i="0" lang="en-US" sz="1800" u="none" cap="none" strike="noStrike">
                <a:solidFill>
                  <a:srgbClr val="171717"/>
                </a:solidFill>
                <a:latin typeface="Arial"/>
                <a:ea typeface="Arial"/>
                <a:cs typeface="Arial"/>
                <a:sym typeface="Arial"/>
              </a:rPr>
              <a:t> achieves easy inspection of data's structures by using indentation-based scoping (similar to Python).</a:t>
            </a:r>
            <a:endParaRPr b="0" i="0" sz="1800" u="none" cap="none" strike="noStrike">
              <a:solidFill>
                <a:srgbClr val="000000"/>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pic>
        <p:nvPicPr>
          <p:cNvPr descr="A picture containing drawing&#10;&#10;Description automatically generated" id="196" name="Google Shape;196;p78"/>
          <p:cNvPicPr preferRelativeResize="0"/>
          <p:nvPr/>
        </p:nvPicPr>
        <p:blipFill rotWithShape="1">
          <a:blip r:embed="rId3">
            <a:alphaModFix/>
          </a:blip>
          <a:srcRect b="0" l="0" r="0" t="0"/>
          <a:stretch/>
        </p:blipFill>
        <p:spPr>
          <a:xfrm>
            <a:off x="0" y="5573088"/>
            <a:ext cx="1417834" cy="1284912"/>
          </a:xfrm>
          <a:prstGeom prst="rect">
            <a:avLst/>
          </a:prstGeom>
          <a:noFill/>
          <a:ln>
            <a:noFill/>
          </a:ln>
        </p:spPr>
      </p:pic>
      <p:sp>
        <p:nvSpPr>
          <p:cNvPr id="197" name="Google Shape;197;p78"/>
          <p:cNvSpPr/>
          <p:nvPr/>
        </p:nvSpPr>
        <p:spPr>
          <a:xfrm>
            <a:off x="212128" y="162623"/>
            <a:ext cx="2754592"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3C71"/>
              </a:buClr>
              <a:buSzPts val="3200"/>
              <a:buFont typeface="Arial"/>
              <a:buNone/>
            </a:pPr>
            <a:r>
              <a:rPr b="1" i="0" lang="en-US" sz="3200" u="none" cap="none" strike="noStrike">
                <a:solidFill>
                  <a:srgbClr val="003C71"/>
                </a:solidFill>
                <a:latin typeface="Arial"/>
                <a:ea typeface="Arial"/>
                <a:cs typeface="Arial"/>
                <a:sym typeface="Arial"/>
              </a:rPr>
              <a:t>YAML Intro</a:t>
            </a:r>
            <a:endParaRPr b="1" i="0" sz="3200" u="none" cap="none" strike="noStrike">
              <a:solidFill>
                <a:srgbClr val="003C71"/>
              </a:solidFill>
              <a:latin typeface="Arial"/>
              <a:ea typeface="Arial"/>
              <a:cs typeface="Arial"/>
              <a:sym typeface="Arial"/>
            </a:endParaRPr>
          </a:p>
        </p:txBody>
      </p:sp>
      <p:pic>
        <p:nvPicPr>
          <p:cNvPr id="198" name="Google Shape;198;p78"/>
          <p:cNvPicPr preferRelativeResize="0"/>
          <p:nvPr/>
        </p:nvPicPr>
        <p:blipFill rotWithShape="1">
          <a:blip r:embed="rId4">
            <a:alphaModFix/>
          </a:blip>
          <a:srcRect b="21683" l="46053" r="13839" t="22444"/>
          <a:stretch/>
        </p:blipFill>
        <p:spPr>
          <a:xfrm>
            <a:off x="252158" y="747398"/>
            <a:ext cx="3820160" cy="2235200"/>
          </a:xfrm>
          <a:prstGeom prst="roundRect">
            <a:avLst>
              <a:gd fmla="val 8594" name="adj"/>
            </a:avLst>
          </a:prstGeom>
          <a:solidFill>
            <a:srgbClr val="ECECEC"/>
          </a:solidFill>
          <a:ln>
            <a:noFill/>
          </a:ln>
        </p:spPr>
      </p:pic>
      <p:sp>
        <p:nvSpPr>
          <p:cNvPr id="199" name="Google Shape;199;p78"/>
          <p:cNvSpPr/>
          <p:nvPr/>
        </p:nvSpPr>
        <p:spPr>
          <a:xfrm>
            <a:off x="252158" y="3308346"/>
            <a:ext cx="1668082" cy="153888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600" u="none" cap="none" strike="noStrike">
                <a:solidFill>
                  <a:srgbClr val="171717"/>
                </a:solidFill>
                <a:latin typeface="Arial"/>
                <a:ea typeface="Arial"/>
                <a:cs typeface="Arial"/>
                <a:sym typeface="Arial"/>
              </a:rPr>
              <a:t>easy to</a:t>
            </a:r>
            <a:endParaRPr/>
          </a:p>
          <a:p>
            <a:pPr indent="0" lvl="0" marL="0" marR="0" rtl="0" algn="l">
              <a:lnSpc>
                <a:spcPct val="100000"/>
              </a:lnSpc>
              <a:spcBef>
                <a:spcPts val="0"/>
              </a:spcBef>
              <a:spcAft>
                <a:spcPts val="0"/>
              </a:spcAft>
              <a:buNone/>
            </a:pPr>
            <a:r>
              <a:rPr b="1" i="0" lang="en-US" sz="2000" u="none" cap="none" strike="noStrike">
                <a:solidFill>
                  <a:srgbClr val="171717"/>
                </a:solidFill>
                <a:latin typeface="Arial"/>
                <a:ea typeface="Arial"/>
                <a:cs typeface="Arial"/>
                <a:sym typeface="Arial"/>
              </a:rPr>
              <a:t>read</a:t>
            </a:r>
            <a:r>
              <a:rPr b="0" i="0" lang="en-US" sz="1800" u="none" cap="none" strike="noStrike">
                <a:solidFill>
                  <a:srgbClr val="171717"/>
                </a:solidFill>
                <a:latin typeface="Arial"/>
                <a:ea typeface="Arial"/>
                <a:cs typeface="Arial"/>
                <a:sym typeface="Arial"/>
              </a:rPr>
              <a:t>, </a:t>
            </a:r>
            <a:endParaRPr/>
          </a:p>
          <a:p>
            <a:pPr indent="0" lvl="0" marL="0" marR="0" rtl="0" algn="l">
              <a:lnSpc>
                <a:spcPct val="100000"/>
              </a:lnSpc>
              <a:spcBef>
                <a:spcPts val="0"/>
              </a:spcBef>
              <a:spcAft>
                <a:spcPts val="0"/>
              </a:spcAft>
              <a:buNone/>
            </a:pPr>
            <a:r>
              <a:rPr b="1" i="0" lang="en-US" sz="2000" u="none" cap="none" strike="noStrike">
                <a:solidFill>
                  <a:srgbClr val="171717"/>
                </a:solidFill>
                <a:latin typeface="Arial"/>
                <a:ea typeface="Arial"/>
                <a:cs typeface="Arial"/>
                <a:sym typeface="Arial"/>
              </a:rPr>
              <a:t>write</a:t>
            </a:r>
            <a:r>
              <a:rPr b="0" i="0" lang="en-US" sz="1800" u="none" cap="none" strike="noStrike">
                <a:solidFill>
                  <a:srgbClr val="171717"/>
                </a:solidFill>
                <a:latin typeface="Arial"/>
                <a:ea typeface="Arial"/>
                <a:cs typeface="Arial"/>
                <a:sym typeface="Arial"/>
              </a:rPr>
              <a:t> </a:t>
            </a:r>
            <a:r>
              <a:rPr b="0" i="0" lang="en-US" sz="1600" u="none" cap="none" strike="noStrike">
                <a:solidFill>
                  <a:srgbClr val="171717"/>
                </a:solidFill>
                <a:latin typeface="Arial"/>
                <a:ea typeface="Arial"/>
                <a:cs typeface="Arial"/>
                <a:sym typeface="Arial"/>
              </a:rPr>
              <a:t>and</a:t>
            </a:r>
            <a:r>
              <a:rPr b="0" i="0" lang="en-US" sz="1800" u="none" cap="none" strike="noStrike">
                <a:solidFill>
                  <a:srgbClr val="171717"/>
                </a:solidFill>
                <a:latin typeface="Arial"/>
                <a:ea typeface="Arial"/>
                <a:cs typeface="Arial"/>
                <a:sym typeface="Arial"/>
              </a:rPr>
              <a:t> </a:t>
            </a:r>
            <a:r>
              <a:rPr b="1" i="0" lang="en-US" sz="2000" u="none" cap="none" strike="noStrike">
                <a:solidFill>
                  <a:srgbClr val="171717"/>
                </a:solidFill>
                <a:latin typeface="Arial"/>
                <a:ea typeface="Arial"/>
                <a:cs typeface="Arial"/>
                <a:sym typeface="Arial"/>
              </a:rPr>
              <a:t>hierarchical</a:t>
            </a:r>
            <a:r>
              <a:rPr b="0" i="0" lang="en-US" sz="1800" u="none" cap="none" strike="noStrike">
                <a:solidFill>
                  <a:srgbClr val="171717"/>
                </a:solidFill>
                <a:latin typeface="Arial"/>
                <a:ea typeface="Arial"/>
                <a:cs typeface="Arial"/>
                <a:sym typeface="Arial"/>
              </a:rPr>
              <a:t> </a:t>
            </a:r>
            <a:r>
              <a:rPr b="0" i="0" lang="en-US" sz="1600" u="none" cap="none" strike="noStrike">
                <a:solidFill>
                  <a:srgbClr val="171717"/>
                </a:solidFill>
                <a:latin typeface="Arial"/>
                <a:ea typeface="Arial"/>
                <a:cs typeface="Arial"/>
                <a:sym typeface="Arial"/>
              </a:rPr>
              <a:t>structure.</a:t>
            </a:r>
            <a:endParaRPr b="0" i="0" sz="1800" u="none" cap="none" strike="noStrike">
              <a:solidFill>
                <a:srgbClr val="000000"/>
              </a:solidFill>
              <a:latin typeface="Arial"/>
              <a:ea typeface="Arial"/>
              <a:cs typeface="Arial"/>
              <a:sym typeface="Arial"/>
            </a:endParaRPr>
          </a:p>
        </p:txBody>
      </p:sp>
      <p:sp>
        <p:nvSpPr>
          <p:cNvPr id="200" name="Google Shape;200;p78"/>
          <p:cNvSpPr/>
          <p:nvPr/>
        </p:nvSpPr>
        <p:spPr>
          <a:xfrm>
            <a:off x="4368800" y="798942"/>
            <a:ext cx="7630160" cy="1477328"/>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rgbClr val="000000"/>
              </a:buClr>
              <a:buSzPts val="1800"/>
              <a:buFont typeface="Noto Sans Symbols"/>
              <a:buChar char="✔"/>
            </a:pPr>
            <a:r>
              <a:rPr b="1" i="0" lang="en-US" sz="1800" u="none" cap="none" strike="noStrike">
                <a:solidFill>
                  <a:srgbClr val="FF0000"/>
                </a:solidFill>
                <a:latin typeface="Arial"/>
                <a:ea typeface="Arial"/>
                <a:cs typeface="Arial"/>
                <a:sym typeface="Arial"/>
              </a:rPr>
              <a:t>Key-Value Pairs</a:t>
            </a:r>
            <a:r>
              <a:rPr b="0" i="0" lang="en-US" sz="1800" u="none" cap="none" strike="noStrike">
                <a:solidFill>
                  <a:srgbClr val="000000"/>
                </a:solidFill>
                <a:latin typeface="Arial"/>
                <a:ea typeface="Arial"/>
                <a:cs typeface="Arial"/>
                <a:sym typeface="Arial"/>
              </a:rPr>
              <a:t>: Data is represented as key-value pairs. (key: value)</a:t>
            </a:r>
            <a:endParaRPr/>
          </a:p>
          <a:p>
            <a:pPr indent="-171450" lvl="0" marL="285750" marR="0" rtl="0" algn="l">
              <a:lnSpc>
                <a:spcPct val="100000"/>
              </a:lnSpc>
              <a:spcBef>
                <a:spcPts val="0"/>
              </a:spcBef>
              <a:spcAft>
                <a:spcPts val="0"/>
              </a:spcAft>
              <a:buClr>
                <a:srgbClr val="000000"/>
              </a:buClr>
              <a:buSzPts val="1800"/>
              <a:buFont typeface="Noto Sans Symbols"/>
              <a:buNone/>
            </a:pPr>
            <a:r>
              <a:t/>
            </a:r>
            <a:endParaRPr b="0" i="0" sz="18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800"/>
              <a:buFont typeface="Noto Sans Symbols"/>
              <a:buChar char="✔"/>
            </a:pPr>
            <a:r>
              <a:rPr b="1" i="0" lang="en-US" sz="1800" u="none" cap="none" strike="noStrike">
                <a:solidFill>
                  <a:srgbClr val="FF0000"/>
                </a:solidFill>
                <a:latin typeface="Arial"/>
                <a:ea typeface="Arial"/>
                <a:cs typeface="Arial"/>
                <a:sym typeface="Arial"/>
              </a:rPr>
              <a:t>Indentation</a:t>
            </a:r>
            <a:r>
              <a:rPr b="0" i="0" lang="en-US" sz="1800" u="none" cap="none" strike="noStrike">
                <a:solidFill>
                  <a:srgbClr val="000000"/>
                </a:solidFill>
                <a:latin typeface="Arial"/>
                <a:ea typeface="Arial"/>
                <a:cs typeface="Arial"/>
                <a:sym typeface="Arial"/>
              </a:rPr>
              <a:t>: Indentation is important! It uses spaces (not tabs).</a:t>
            </a:r>
            <a:endParaRPr/>
          </a:p>
          <a:p>
            <a:pPr indent="-171450" lvl="0" marL="285750" marR="0" rtl="0" algn="l">
              <a:lnSpc>
                <a:spcPct val="100000"/>
              </a:lnSpc>
              <a:spcBef>
                <a:spcPts val="0"/>
              </a:spcBef>
              <a:spcAft>
                <a:spcPts val="0"/>
              </a:spcAft>
              <a:buClr>
                <a:srgbClr val="000000"/>
              </a:buClr>
              <a:buSzPts val="1800"/>
              <a:buFont typeface="Noto Sans Symbols"/>
              <a:buNone/>
            </a:pPr>
            <a:r>
              <a:t/>
            </a:r>
            <a:endParaRPr b="0" i="0" sz="18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800"/>
              <a:buFont typeface="Noto Sans Symbols"/>
              <a:buChar char="✔"/>
            </a:pPr>
            <a:r>
              <a:rPr b="1" i="0" lang="en-US" sz="1800" u="none" cap="none" strike="noStrike">
                <a:solidFill>
                  <a:srgbClr val="FF0000"/>
                </a:solidFill>
                <a:latin typeface="Arial"/>
                <a:ea typeface="Arial"/>
                <a:cs typeface="Arial"/>
                <a:sym typeface="Arial"/>
              </a:rPr>
              <a:t>Lists</a:t>
            </a:r>
            <a:r>
              <a:rPr b="0" i="0" lang="en-US" sz="1800" u="none" cap="none" strike="noStrike">
                <a:solidFill>
                  <a:srgbClr val="000000"/>
                </a:solidFill>
                <a:latin typeface="Arial"/>
                <a:ea typeface="Arial"/>
                <a:cs typeface="Arial"/>
                <a:sym typeface="Arial"/>
              </a:rPr>
              <a:t>: Use dashes (-) for lists.</a:t>
            </a:r>
            <a:endParaRPr/>
          </a:p>
        </p:txBody>
      </p:sp>
      <p:pic>
        <p:nvPicPr>
          <p:cNvPr id="201" name="Google Shape;201;p78"/>
          <p:cNvPicPr preferRelativeResize="0"/>
          <p:nvPr/>
        </p:nvPicPr>
        <p:blipFill rotWithShape="1">
          <a:blip r:embed="rId5">
            <a:alphaModFix/>
          </a:blip>
          <a:srcRect b="0" l="0" r="0" t="0"/>
          <a:stretch/>
        </p:blipFill>
        <p:spPr>
          <a:xfrm>
            <a:off x="4514215" y="2481262"/>
            <a:ext cx="4497706" cy="2472496"/>
          </a:xfrm>
          <a:prstGeom prst="rect">
            <a:avLst/>
          </a:prstGeom>
          <a:noFill/>
          <a:ln cap="flat" cmpd="sng" w="9525">
            <a:solidFill>
              <a:schemeClr val="dk1"/>
            </a:solidFill>
            <a:prstDash val="solid"/>
            <a:round/>
            <a:headEnd len="sm" w="sm" type="none"/>
            <a:tailEnd len="sm" w="sm" type="none"/>
          </a:ln>
        </p:spPr>
      </p:pic>
      <p:sp>
        <p:nvSpPr>
          <p:cNvPr id="202" name="Google Shape;202;p78"/>
          <p:cNvSpPr/>
          <p:nvPr/>
        </p:nvSpPr>
        <p:spPr>
          <a:xfrm>
            <a:off x="4368800" y="5249922"/>
            <a:ext cx="7484746" cy="923330"/>
          </a:xfrm>
          <a:prstGeom prst="rect">
            <a:avLst/>
          </a:prstGeom>
          <a:noFill/>
          <a:ln>
            <a:noFill/>
          </a:ln>
        </p:spPr>
        <p:txBody>
          <a:bodyPr anchorCtr="0" anchor="t" bIns="45700" lIns="91425" spcFirstLastPara="1" rIns="91425" wrap="square" tIns="45700">
            <a:spAutoFit/>
          </a:bodyPr>
          <a:lstStyle/>
          <a:p>
            <a:pPr indent="-285750" lvl="0" marL="285750" marR="0" rtl="0" algn="l">
              <a:lnSpc>
                <a:spcPct val="150000"/>
              </a:lnSpc>
              <a:spcBef>
                <a:spcPts val="0"/>
              </a:spcBef>
              <a:spcAft>
                <a:spcPts val="0"/>
              </a:spcAft>
              <a:buClr>
                <a:srgbClr val="000000"/>
              </a:buClr>
              <a:buSzPts val="1800"/>
              <a:buFont typeface="Noto Sans Symbols"/>
              <a:buChar char="▪"/>
            </a:pPr>
            <a:r>
              <a:rPr b="0" i="0" lang="en-US" sz="1800" u="none" cap="none" strike="noStrike">
                <a:solidFill>
                  <a:srgbClr val="000000"/>
                </a:solidFill>
                <a:latin typeface="Arial"/>
                <a:ea typeface="Arial"/>
                <a:cs typeface="Arial"/>
                <a:sym typeface="Arial"/>
              </a:rPr>
              <a:t>server is a key, and its value is another set of </a:t>
            </a:r>
            <a:r>
              <a:rPr b="1" i="0" lang="en-US" sz="1800" u="none" cap="none" strike="noStrike">
                <a:solidFill>
                  <a:srgbClr val="000000"/>
                </a:solidFill>
                <a:latin typeface="Arial"/>
                <a:ea typeface="Arial"/>
                <a:cs typeface="Arial"/>
                <a:sym typeface="Arial"/>
              </a:rPr>
              <a:t>key-value pairs</a:t>
            </a:r>
            <a:r>
              <a:rPr b="0" i="0" lang="en-US" sz="1800" u="none" cap="none" strike="noStrike">
                <a:solidFill>
                  <a:srgbClr val="000000"/>
                </a:solidFill>
                <a:latin typeface="Arial"/>
                <a:ea typeface="Arial"/>
                <a:cs typeface="Arial"/>
                <a:sym typeface="Arial"/>
              </a:rPr>
              <a:t>.</a:t>
            </a:r>
            <a:endParaRPr/>
          </a:p>
          <a:p>
            <a:pPr indent="-285750" lvl="0" marL="285750" marR="0" rtl="0" algn="l">
              <a:lnSpc>
                <a:spcPct val="150000"/>
              </a:lnSpc>
              <a:spcBef>
                <a:spcPts val="0"/>
              </a:spcBef>
              <a:spcAft>
                <a:spcPts val="0"/>
              </a:spcAft>
              <a:buClr>
                <a:srgbClr val="000000"/>
              </a:buClr>
              <a:buSzPts val="1800"/>
              <a:buFont typeface="Noto Sans Symbols"/>
              <a:buChar char="▪"/>
            </a:pPr>
            <a:r>
              <a:rPr b="1" i="0" lang="en-US" sz="1800" u="none" cap="none" strike="noStrike">
                <a:solidFill>
                  <a:srgbClr val="000000"/>
                </a:solidFill>
                <a:latin typeface="Arial"/>
                <a:ea typeface="Arial"/>
                <a:cs typeface="Arial"/>
                <a:sym typeface="Arial"/>
              </a:rPr>
              <a:t>host</a:t>
            </a:r>
            <a:r>
              <a:rPr b="0" i="0" lang="en-US" sz="1800" u="none" cap="none" strike="noStrike">
                <a:solidFill>
                  <a:srgbClr val="000000"/>
                </a:solidFill>
                <a:latin typeface="Arial"/>
                <a:ea typeface="Arial"/>
                <a:cs typeface="Arial"/>
                <a:sym typeface="Arial"/>
              </a:rPr>
              <a:t>, </a:t>
            </a:r>
            <a:r>
              <a:rPr b="1" i="0" lang="en-US" sz="1800" u="none" cap="none" strike="noStrike">
                <a:solidFill>
                  <a:srgbClr val="000000"/>
                </a:solidFill>
                <a:latin typeface="Arial"/>
                <a:ea typeface="Arial"/>
                <a:cs typeface="Arial"/>
                <a:sym typeface="Arial"/>
              </a:rPr>
              <a:t>port</a:t>
            </a:r>
            <a:r>
              <a:rPr b="0" i="0" lang="en-US" sz="1800" u="none" cap="none" strike="noStrike">
                <a:solidFill>
                  <a:srgbClr val="000000"/>
                </a:solidFill>
                <a:latin typeface="Arial"/>
                <a:ea typeface="Arial"/>
                <a:cs typeface="Arial"/>
                <a:sym typeface="Arial"/>
              </a:rPr>
              <a:t>, and </a:t>
            </a:r>
            <a:r>
              <a:rPr b="1" i="0" lang="en-US" sz="1800" u="none" cap="none" strike="noStrike">
                <a:solidFill>
                  <a:srgbClr val="000000"/>
                </a:solidFill>
                <a:latin typeface="Arial"/>
                <a:ea typeface="Arial"/>
                <a:cs typeface="Arial"/>
                <a:sym typeface="Arial"/>
              </a:rPr>
              <a:t>protocol</a:t>
            </a:r>
            <a:r>
              <a:rPr b="0" i="0" lang="en-US" sz="1800" u="none" cap="none" strike="noStrike">
                <a:solidFill>
                  <a:srgbClr val="000000"/>
                </a:solidFill>
                <a:latin typeface="Arial"/>
                <a:ea typeface="Arial"/>
                <a:cs typeface="Arial"/>
                <a:sym typeface="Arial"/>
              </a:rPr>
              <a:t> are nested under server.</a:t>
            </a:r>
            <a:endParaRPr/>
          </a:p>
        </p:txBody>
      </p:sp>
    </p:spTree>
  </p:cSld>
  <p:clrMapOvr>
    <a:masterClrMapping/>
  </p:clrMapOvr>
</p:sld>
</file>

<file path=ppt/theme/theme1.xml><?xml version="1.0" encoding="utf-8"?>
<a:theme xmlns:a="http://schemas.openxmlformats.org/drawingml/2006/main" xmlns:r="http://schemas.openxmlformats.org/officeDocument/2006/relationships" name="1_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2020-01-18T07:24:59Z</dcterms:created>
  <dc:creator>Dawood Sajjadi</dc:creator>
</cp:coreProperties>
</file>